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23"/>
  </p:notesMasterIdLst>
  <p:handoutMasterIdLst>
    <p:handoutMasterId r:id="rId24"/>
  </p:handoutMasterIdLst>
  <p:sldIdLst>
    <p:sldId id="291" r:id="rId3"/>
    <p:sldId id="267" r:id="rId4"/>
    <p:sldId id="293" r:id="rId5"/>
    <p:sldId id="276" r:id="rId6"/>
    <p:sldId id="273" r:id="rId7"/>
    <p:sldId id="275" r:id="rId8"/>
    <p:sldId id="285" r:id="rId9"/>
    <p:sldId id="278" r:id="rId10"/>
    <p:sldId id="282" r:id="rId11"/>
    <p:sldId id="286" r:id="rId12"/>
    <p:sldId id="283" r:id="rId13"/>
    <p:sldId id="279" r:id="rId14"/>
    <p:sldId id="287" r:id="rId15"/>
    <p:sldId id="269" r:id="rId16"/>
    <p:sldId id="271" r:id="rId17"/>
    <p:sldId id="288" r:id="rId18"/>
    <p:sldId id="272" r:id="rId19"/>
    <p:sldId id="277" r:id="rId20"/>
    <p:sldId id="289" r:id="rId21"/>
    <p:sldId id="284" r:id="rId22"/>
  </p:sldIdLst>
  <p:sldSz cx="12192000" cy="6858000"/>
  <p:notesSz cx="9926638" cy="67976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496073686020619"/>
          <c:y val="0.20650531978868047"/>
          <c:w val="0.78591802443242309"/>
          <c:h val="0.7718706412647611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zdecydowanie istotną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Arkusz1!$B$1:$I$1</c:f>
              <c:strCache>
                <c:ptCount val="8"/>
                <c:pt idx="0">
                  <c:v>Ogółem</c:v>
                </c:pt>
                <c:pt idx="1">
                  <c:v>Kolumna1</c:v>
                </c:pt>
                <c:pt idx="2">
                  <c:v>Kolumna2</c:v>
                </c:pt>
                <c:pt idx="3">
                  <c:v>Kolumna22</c:v>
                </c:pt>
                <c:pt idx="4">
                  <c:v>Kolumna3</c:v>
                </c:pt>
                <c:pt idx="5">
                  <c:v>18-29</c:v>
                </c:pt>
                <c:pt idx="6">
                  <c:v>30-49</c:v>
                </c:pt>
                <c:pt idx="7">
                  <c:v>50+</c:v>
                </c:pt>
              </c:strCache>
            </c:strRef>
          </c:cat>
          <c:val>
            <c:numRef>
              <c:f>Arkusz1!$B$2:$I$2</c:f>
              <c:numCache>
                <c:formatCode>General</c:formatCode>
                <c:ptCount val="8"/>
                <c:pt idx="0" formatCode="0%">
                  <c:v>0.11</c:v>
                </c:pt>
                <c:pt idx="2" formatCode="0%">
                  <c:v>0.15</c:v>
                </c:pt>
                <c:pt idx="3" formatCode="0%">
                  <c:v>0.08</c:v>
                </c:pt>
                <c:pt idx="5" formatCode="0%">
                  <c:v>0.16</c:v>
                </c:pt>
                <c:pt idx="6" formatCode="0%">
                  <c:v>0.16</c:v>
                </c:pt>
                <c:pt idx="7" formatCode="0%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27-4B91-B99F-1DB0E1072D1B}"/>
            </c:ext>
          </c:extLst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dość istotną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Arkusz1!$B$1:$I$1</c:f>
              <c:strCache>
                <c:ptCount val="8"/>
                <c:pt idx="0">
                  <c:v>Ogółem</c:v>
                </c:pt>
                <c:pt idx="1">
                  <c:v>Kolumna1</c:v>
                </c:pt>
                <c:pt idx="2">
                  <c:v>Kolumna2</c:v>
                </c:pt>
                <c:pt idx="3">
                  <c:v>Kolumna22</c:v>
                </c:pt>
                <c:pt idx="4">
                  <c:v>Kolumna3</c:v>
                </c:pt>
                <c:pt idx="5">
                  <c:v>18-29</c:v>
                </c:pt>
                <c:pt idx="6">
                  <c:v>30-49</c:v>
                </c:pt>
                <c:pt idx="7">
                  <c:v>50+</c:v>
                </c:pt>
              </c:strCache>
            </c:strRef>
          </c:cat>
          <c:val>
            <c:numRef>
              <c:f>Arkusz1!$B$3:$I$3</c:f>
              <c:numCache>
                <c:formatCode>General</c:formatCode>
                <c:ptCount val="8"/>
                <c:pt idx="0" formatCode="0%">
                  <c:v>0.28999999999999998</c:v>
                </c:pt>
                <c:pt idx="2" formatCode="0%">
                  <c:v>0.33</c:v>
                </c:pt>
                <c:pt idx="3" formatCode="0%">
                  <c:v>0.26</c:v>
                </c:pt>
                <c:pt idx="5" formatCode="0%">
                  <c:v>0.33</c:v>
                </c:pt>
                <c:pt idx="6" formatCode="0%">
                  <c:v>0.44</c:v>
                </c:pt>
                <c:pt idx="7" formatCode="0%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27-4B91-B99F-1DB0E1072D1B}"/>
            </c:ext>
          </c:extLst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średnio istotną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Arkusz1!$B$1:$I$1</c:f>
              <c:strCache>
                <c:ptCount val="8"/>
                <c:pt idx="0">
                  <c:v>Ogółem</c:v>
                </c:pt>
                <c:pt idx="1">
                  <c:v>Kolumna1</c:v>
                </c:pt>
                <c:pt idx="2">
                  <c:v>Kolumna2</c:v>
                </c:pt>
                <c:pt idx="3">
                  <c:v>Kolumna22</c:v>
                </c:pt>
                <c:pt idx="4">
                  <c:v>Kolumna3</c:v>
                </c:pt>
                <c:pt idx="5">
                  <c:v>18-29</c:v>
                </c:pt>
                <c:pt idx="6">
                  <c:v>30-49</c:v>
                </c:pt>
                <c:pt idx="7">
                  <c:v>50+</c:v>
                </c:pt>
              </c:strCache>
            </c:strRef>
          </c:cat>
          <c:val>
            <c:numRef>
              <c:f>Arkusz1!$B$4:$I$4</c:f>
              <c:numCache>
                <c:formatCode>General</c:formatCode>
                <c:ptCount val="8"/>
                <c:pt idx="0" formatCode="0%">
                  <c:v>0.24</c:v>
                </c:pt>
                <c:pt idx="2" formatCode="0%">
                  <c:v>0.26</c:v>
                </c:pt>
                <c:pt idx="3" formatCode="0%">
                  <c:v>0.21</c:v>
                </c:pt>
                <c:pt idx="5" formatCode="0%">
                  <c:v>0.24</c:v>
                </c:pt>
                <c:pt idx="6" formatCode="0%">
                  <c:v>0.25</c:v>
                </c:pt>
                <c:pt idx="7" formatCode="0%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327-4B91-B99F-1DB0E1072D1B}"/>
            </c:ext>
          </c:extLst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niezbyt istotną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Arkusz1!$B$1:$I$1</c:f>
              <c:strCache>
                <c:ptCount val="8"/>
                <c:pt idx="0">
                  <c:v>Ogółem</c:v>
                </c:pt>
                <c:pt idx="1">
                  <c:v>Kolumna1</c:v>
                </c:pt>
                <c:pt idx="2">
                  <c:v>Kolumna2</c:v>
                </c:pt>
                <c:pt idx="3">
                  <c:v>Kolumna22</c:v>
                </c:pt>
                <c:pt idx="4">
                  <c:v>Kolumna3</c:v>
                </c:pt>
                <c:pt idx="5">
                  <c:v>18-29</c:v>
                </c:pt>
                <c:pt idx="6">
                  <c:v>30-49</c:v>
                </c:pt>
                <c:pt idx="7">
                  <c:v>50+</c:v>
                </c:pt>
              </c:strCache>
            </c:strRef>
          </c:cat>
          <c:val>
            <c:numRef>
              <c:f>Arkusz1!$B$5:$I$5</c:f>
              <c:numCache>
                <c:formatCode>General</c:formatCode>
                <c:ptCount val="8"/>
                <c:pt idx="0" formatCode="0%">
                  <c:v>0.14000000000000001</c:v>
                </c:pt>
                <c:pt idx="2" formatCode="0%">
                  <c:v>0.14000000000000001</c:v>
                </c:pt>
                <c:pt idx="3" formatCode="0%">
                  <c:v>0.14000000000000001</c:v>
                </c:pt>
                <c:pt idx="5" formatCode="0%">
                  <c:v>0.14000000000000001</c:v>
                </c:pt>
                <c:pt idx="6" formatCode="0%">
                  <c:v>0.08</c:v>
                </c:pt>
                <c:pt idx="7" formatCode="0%">
                  <c:v>0.19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327-4B91-B99F-1DB0E1072D1B}"/>
            </c:ext>
          </c:extLst>
        </c:ser>
        <c:ser>
          <c:idx val="4"/>
          <c:order val="4"/>
          <c:tx>
            <c:strRef>
              <c:f>Arkusz1!$A$6</c:f>
              <c:strCache>
                <c:ptCount val="1"/>
                <c:pt idx="0">
                  <c:v>zupełnie nieistotną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Arkusz1!$B$1:$I$1</c:f>
              <c:strCache>
                <c:ptCount val="8"/>
                <c:pt idx="0">
                  <c:v>Ogółem</c:v>
                </c:pt>
                <c:pt idx="1">
                  <c:v>Kolumna1</c:v>
                </c:pt>
                <c:pt idx="2">
                  <c:v>Kolumna2</c:v>
                </c:pt>
                <c:pt idx="3">
                  <c:v>Kolumna22</c:v>
                </c:pt>
                <c:pt idx="4">
                  <c:v>Kolumna3</c:v>
                </c:pt>
                <c:pt idx="5">
                  <c:v>18-29</c:v>
                </c:pt>
                <c:pt idx="6">
                  <c:v>30-49</c:v>
                </c:pt>
                <c:pt idx="7">
                  <c:v>50+</c:v>
                </c:pt>
              </c:strCache>
            </c:strRef>
          </c:cat>
          <c:val>
            <c:numRef>
              <c:f>Arkusz1!$B$6:$I$6</c:f>
              <c:numCache>
                <c:formatCode>General</c:formatCode>
                <c:ptCount val="8"/>
                <c:pt idx="0" formatCode="0%">
                  <c:v>0.21</c:v>
                </c:pt>
                <c:pt idx="2" formatCode="0%">
                  <c:v>0.12</c:v>
                </c:pt>
                <c:pt idx="3" formatCode="0%">
                  <c:v>0.3</c:v>
                </c:pt>
                <c:pt idx="5" formatCode="0%">
                  <c:v>0.13</c:v>
                </c:pt>
                <c:pt idx="6" formatCode="0%">
                  <c:v>7.0000000000000007E-2</c:v>
                </c:pt>
                <c:pt idx="7" formatCode="0%">
                  <c:v>0.37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327-4B91-B99F-1DB0E1072D1B}"/>
            </c:ext>
          </c:extLst>
        </c:ser>
        <c:ser>
          <c:idx val="5"/>
          <c:order val="5"/>
          <c:tx>
            <c:strRef>
              <c:f>Arkusz1!$A$7</c:f>
              <c:strCache>
                <c:ptCount val="1"/>
                <c:pt idx="0">
                  <c:v>odmowa odpowiedzi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840-4CE0-BE16-78E3AF51512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840-4CE0-BE16-78E3AF51512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840-4CE0-BE16-78E3AF515121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840-4CE0-BE16-78E3AF515121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840-4CE0-BE16-78E3AF51512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pl-P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Arkusz1!$B$1:$I$1</c:f>
              <c:strCache>
                <c:ptCount val="8"/>
                <c:pt idx="0">
                  <c:v>Ogółem</c:v>
                </c:pt>
                <c:pt idx="1">
                  <c:v>Kolumna1</c:v>
                </c:pt>
                <c:pt idx="2">
                  <c:v>Kolumna2</c:v>
                </c:pt>
                <c:pt idx="3">
                  <c:v>Kolumna22</c:v>
                </c:pt>
                <c:pt idx="4">
                  <c:v>Kolumna3</c:v>
                </c:pt>
                <c:pt idx="5">
                  <c:v>18-29</c:v>
                </c:pt>
                <c:pt idx="6">
                  <c:v>30-49</c:v>
                </c:pt>
                <c:pt idx="7">
                  <c:v>50+</c:v>
                </c:pt>
              </c:strCache>
            </c:strRef>
          </c:cat>
          <c:val>
            <c:numRef>
              <c:f>Arkusz1!$B$7:$I$7</c:f>
              <c:numCache>
                <c:formatCode>General</c:formatCode>
                <c:ptCount val="8"/>
                <c:pt idx="0" formatCode="0%">
                  <c:v>0.01</c:v>
                </c:pt>
                <c:pt idx="2" formatCode="0%">
                  <c:v>0</c:v>
                </c:pt>
                <c:pt idx="3" formatCode="0%">
                  <c:v>0.01</c:v>
                </c:pt>
                <c:pt idx="6" formatCode="0%">
                  <c:v>0</c:v>
                </c:pt>
                <c:pt idx="7" formatCode="0%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327-4B91-B99F-1DB0E1072D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8"/>
        <c:overlap val="100"/>
        <c:axId val="224326840"/>
        <c:axId val="168317792"/>
      </c:barChart>
      <c:catAx>
        <c:axId val="22432684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68317792"/>
        <c:crosses val="autoZero"/>
        <c:auto val="1"/>
        <c:lblAlgn val="ctr"/>
        <c:lblOffset val="100"/>
        <c:noMultiLvlLbl val="0"/>
      </c:catAx>
      <c:valAx>
        <c:axId val="16831779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243268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0842464856948801E-2"/>
          <c:y val="1.4107524389830426E-2"/>
          <c:w val="0.952275269284106"/>
          <c:h val="8.4942942641063876E-2"/>
        </c:manualLayout>
      </c:layout>
      <c:overlay val="0"/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9502550739098E-2"/>
          <c:y val="0"/>
          <c:w val="0.91320994898521757"/>
          <c:h val="0.964037592428795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Arkusz1!$A$2:$A$14</c:f>
              <c:numCache>
                <c:formatCode>General</c:formatCode>
                <c:ptCount val="13"/>
              </c:numCache>
            </c:numRef>
          </c:cat>
          <c:val>
            <c:numRef>
              <c:f>Arkusz1!$B$2:$B$14</c:f>
              <c:numCache>
                <c:formatCode>###0%</c:formatCode>
                <c:ptCount val="13"/>
                <c:pt idx="0">
                  <c:v>0.30815760007696802</c:v>
                </c:pt>
                <c:pt idx="1">
                  <c:v>0.26153439978520732</c:v>
                </c:pt>
                <c:pt idx="2">
                  <c:v>0.16067116275812618</c:v>
                </c:pt>
                <c:pt idx="3">
                  <c:v>0.106406062493321</c:v>
                </c:pt>
                <c:pt idx="4">
                  <c:v>5.8118353921053724E-2</c:v>
                </c:pt>
                <c:pt idx="5">
                  <c:v>0.12298753680248155</c:v>
                </c:pt>
                <c:pt idx="6">
                  <c:v>6.9280863101128881E-2</c:v>
                </c:pt>
                <c:pt idx="7">
                  <c:v>2.8365869729371582E-2</c:v>
                </c:pt>
                <c:pt idx="8">
                  <c:v>1.961127001078446E-2</c:v>
                </c:pt>
                <c:pt idx="9">
                  <c:v>3.5800400849321817E-2</c:v>
                </c:pt>
                <c:pt idx="10">
                  <c:v>2.7232844960198389E-2</c:v>
                </c:pt>
                <c:pt idx="11">
                  <c:v>3.1681234659048214E-2</c:v>
                </c:pt>
                <c:pt idx="12">
                  <c:v>3.3464407571768841E-3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E7-4F96-9154-25A87AED1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axId val="227430168"/>
        <c:axId val="227430560"/>
      </c:barChart>
      <c:catAx>
        <c:axId val="2274301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27430560"/>
        <c:crosses val="autoZero"/>
        <c:auto val="1"/>
        <c:lblAlgn val="ctr"/>
        <c:lblOffset val="100"/>
        <c:noMultiLvlLbl val="0"/>
      </c:catAx>
      <c:valAx>
        <c:axId val="227430560"/>
        <c:scaling>
          <c:orientation val="minMax"/>
          <c:max val="0.4"/>
        </c:scaling>
        <c:delete val="1"/>
        <c:axPos val="t"/>
        <c:numFmt formatCode="###0%" sourceLinked="1"/>
        <c:majorTickMark val="out"/>
        <c:minorTickMark val="none"/>
        <c:tickLblPos val="none"/>
        <c:crossAx val="227430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9D5-49D9-8A9B-731B9164E9CE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9D5-49D9-8A9B-731B9164E9CE}"/>
              </c:ext>
            </c:extLst>
          </c:dPt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9D5-49D9-8A9B-731B9164E9C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nie</c:v>
                </c:pt>
                <c:pt idx="1">
                  <c:v>tak</c:v>
                </c:pt>
              </c:strCache>
            </c:strRef>
          </c:cat>
          <c:val>
            <c:numRef>
              <c:f>Arkusz1!$B$2:$B$3</c:f>
              <c:numCache>
                <c:formatCode>###0%</c:formatCode>
                <c:ptCount val="2"/>
                <c:pt idx="0">
                  <c:v>0.54</c:v>
                </c:pt>
                <c:pt idx="1">
                  <c:v>0.46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9D5-49D9-8A9B-731B9164E9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0"/>
      <c:rotY val="135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chemeClr val="accent4"/>
            </a:solidFill>
          </c:spPr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E88-4E4E-8015-5F36217BBBC4}"/>
              </c:ext>
            </c:extLst>
          </c:dPt>
          <c:dLbls>
            <c:dLbl>
              <c:idx val="1"/>
              <c:layout/>
              <c:spPr/>
              <c:txPr>
                <a:bodyPr/>
                <a:lstStyle/>
                <a:p>
                  <a:pPr>
                    <a:defRPr sz="1400"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E88-4E4E-8015-5F36217BBBC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Arkusz1!$B$2:$B$3</c:f>
              <c:numCache>
                <c:formatCode>###0%</c:formatCode>
                <c:ptCount val="2"/>
                <c:pt idx="0">
                  <c:v>0.42000000000000032</c:v>
                </c:pt>
                <c:pt idx="1">
                  <c:v>0.58000000000000007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E88-4E4E-8015-5F36217BBB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496073686020641"/>
          <c:y val="0.20650531978868047"/>
          <c:w val="0.78591802443242309"/>
          <c:h val="0.7718706412647621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zdecydowanie się zgadzam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Arkusz1!$B$1:$I$1</c:f>
              <c:strCache>
                <c:ptCount val="8"/>
                <c:pt idx="0">
                  <c:v>Ogółem</c:v>
                </c:pt>
                <c:pt idx="1">
                  <c:v>Kolumna1</c:v>
                </c:pt>
                <c:pt idx="2">
                  <c:v>Kolumna2</c:v>
                </c:pt>
                <c:pt idx="3">
                  <c:v>Kolumna22</c:v>
                </c:pt>
                <c:pt idx="4">
                  <c:v>Kolumna3</c:v>
                </c:pt>
                <c:pt idx="5">
                  <c:v>18-29</c:v>
                </c:pt>
                <c:pt idx="6">
                  <c:v>30-49</c:v>
                </c:pt>
                <c:pt idx="7">
                  <c:v>50+</c:v>
                </c:pt>
              </c:strCache>
            </c:strRef>
          </c:cat>
          <c:val>
            <c:numRef>
              <c:f>Arkusz1!$B$2:$I$2</c:f>
              <c:numCache>
                <c:formatCode>General</c:formatCode>
                <c:ptCount val="8"/>
                <c:pt idx="0" formatCode="0%">
                  <c:v>9.0000000000000011E-2</c:v>
                </c:pt>
                <c:pt idx="2" formatCode="0%">
                  <c:v>0.1</c:v>
                </c:pt>
                <c:pt idx="3" formatCode="0%">
                  <c:v>7.0000000000000021E-2</c:v>
                </c:pt>
                <c:pt idx="5" formatCode="0%">
                  <c:v>9.0000000000000011E-2</c:v>
                </c:pt>
                <c:pt idx="6" formatCode="0%">
                  <c:v>8.0000000000000016E-2</c:v>
                </c:pt>
                <c:pt idx="7" formatCode="0%">
                  <c:v>9.0000000000000011E-2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27-4B91-B99F-1DB0E1072D1B}"/>
            </c:ext>
          </c:extLst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raczej się zgadzam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Arkusz1!$B$1:$I$1</c:f>
              <c:strCache>
                <c:ptCount val="8"/>
                <c:pt idx="0">
                  <c:v>Ogółem</c:v>
                </c:pt>
                <c:pt idx="1">
                  <c:v>Kolumna1</c:v>
                </c:pt>
                <c:pt idx="2">
                  <c:v>Kolumna2</c:v>
                </c:pt>
                <c:pt idx="3">
                  <c:v>Kolumna22</c:v>
                </c:pt>
                <c:pt idx="4">
                  <c:v>Kolumna3</c:v>
                </c:pt>
                <c:pt idx="5">
                  <c:v>18-29</c:v>
                </c:pt>
                <c:pt idx="6">
                  <c:v>30-49</c:v>
                </c:pt>
                <c:pt idx="7">
                  <c:v>50+</c:v>
                </c:pt>
              </c:strCache>
            </c:strRef>
          </c:cat>
          <c:val>
            <c:numRef>
              <c:f>Arkusz1!$B$3:$I$3</c:f>
              <c:numCache>
                <c:formatCode>General</c:formatCode>
                <c:ptCount val="8"/>
                <c:pt idx="0" formatCode="0%">
                  <c:v>0.22</c:v>
                </c:pt>
                <c:pt idx="2" formatCode="0%">
                  <c:v>0.30000000000000004</c:v>
                </c:pt>
                <c:pt idx="3" formatCode="0%">
                  <c:v>0.16</c:v>
                </c:pt>
                <c:pt idx="5" formatCode="0%">
                  <c:v>0.23</c:v>
                </c:pt>
                <c:pt idx="6" formatCode="0%">
                  <c:v>0.23</c:v>
                </c:pt>
                <c:pt idx="7" formatCode="0%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27-4B91-B99F-1DB0E1072D1B}"/>
            </c:ext>
          </c:extLst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ani się zgadzam, ani nie zgadzam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Arkusz1!$B$1:$I$1</c:f>
              <c:strCache>
                <c:ptCount val="8"/>
                <c:pt idx="0">
                  <c:v>Ogółem</c:v>
                </c:pt>
                <c:pt idx="1">
                  <c:v>Kolumna1</c:v>
                </c:pt>
                <c:pt idx="2">
                  <c:v>Kolumna2</c:v>
                </c:pt>
                <c:pt idx="3">
                  <c:v>Kolumna22</c:v>
                </c:pt>
                <c:pt idx="4">
                  <c:v>Kolumna3</c:v>
                </c:pt>
                <c:pt idx="5">
                  <c:v>18-29</c:v>
                </c:pt>
                <c:pt idx="6">
                  <c:v>30-49</c:v>
                </c:pt>
                <c:pt idx="7">
                  <c:v>50+</c:v>
                </c:pt>
              </c:strCache>
            </c:strRef>
          </c:cat>
          <c:val>
            <c:numRef>
              <c:f>Arkusz1!$B$4:$I$4</c:f>
              <c:numCache>
                <c:formatCode>General</c:formatCode>
                <c:ptCount val="8"/>
                <c:pt idx="0" formatCode="0%">
                  <c:v>0.30000000000000004</c:v>
                </c:pt>
                <c:pt idx="2" formatCode="0%">
                  <c:v>0.29000000000000004</c:v>
                </c:pt>
                <c:pt idx="3" formatCode="0%">
                  <c:v>0.30000000000000004</c:v>
                </c:pt>
                <c:pt idx="5" formatCode="0%">
                  <c:v>0.35000000000000003</c:v>
                </c:pt>
                <c:pt idx="6" formatCode="0%">
                  <c:v>0.28000000000000008</c:v>
                </c:pt>
                <c:pt idx="7" formatCode="0%">
                  <c:v>0.29000000000000004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327-4B91-B99F-1DB0E1072D1B}"/>
            </c:ext>
          </c:extLst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raczej się nie zgadzam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Arkusz1!$B$1:$I$1</c:f>
              <c:strCache>
                <c:ptCount val="8"/>
                <c:pt idx="0">
                  <c:v>Ogółem</c:v>
                </c:pt>
                <c:pt idx="1">
                  <c:v>Kolumna1</c:v>
                </c:pt>
                <c:pt idx="2">
                  <c:v>Kolumna2</c:v>
                </c:pt>
                <c:pt idx="3">
                  <c:v>Kolumna22</c:v>
                </c:pt>
                <c:pt idx="4">
                  <c:v>Kolumna3</c:v>
                </c:pt>
                <c:pt idx="5">
                  <c:v>18-29</c:v>
                </c:pt>
                <c:pt idx="6">
                  <c:v>30-49</c:v>
                </c:pt>
                <c:pt idx="7">
                  <c:v>50+</c:v>
                </c:pt>
              </c:strCache>
            </c:strRef>
          </c:cat>
          <c:val>
            <c:numRef>
              <c:f>Arkusz1!$B$5:$I$5</c:f>
              <c:numCache>
                <c:formatCode>General</c:formatCode>
                <c:ptCount val="8"/>
                <c:pt idx="0" formatCode="0%">
                  <c:v>0.26</c:v>
                </c:pt>
                <c:pt idx="2" formatCode="0%">
                  <c:v>0.23</c:v>
                </c:pt>
                <c:pt idx="3" formatCode="0%">
                  <c:v>0.30000000000000004</c:v>
                </c:pt>
                <c:pt idx="5" formatCode="0%">
                  <c:v>0.2</c:v>
                </c:pt>
                <c:pt idx="6" formatCode="0%">
                  <c:v>0.27</c:v>
                </c:pt>
                <c:pt idx="7" formatCode="0%">
                  <c:v>0.28000000000000008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327-4B91-B99F-1DB0E1072D1B}"/>
            </c:ext>
          </c:extLst>
        </c:ser>
        <c:ser>
          <c:idx val="4"/>
          <c:order val="4"/>
          <c:tx>
            <c:strRef>
              <c:f>Arkusz1!$A$6</c:f>
              <c:strCache>
                <c:ptCount val="1"/>
                <c:pt idx="0">
                  <c:v>zdecydowanie się nie zgadzam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Arkusz1!$B$1:$I$1</c:f>
              <c:strCache>
                <c:ptCount val="8"/>
                <c:pt idx="0">
                  <c:v>Ogółem</c:v>
                </c:pt>
                <c:pt idx="1">
                  <c:v>Kolumna1</c:v>
                </c:pt>
                <c:pt idx="2">
                  <c:v>Kolumna2</c:v>
                </c:pt>
                <c:pt idx="3">
                  <c:v>Kolumna22</c:v>
                </c:pt>
                <c:pt idx="4">
                  <c:v>Kolumna3</c:v>
                </c:pt>
                <c:pt idx="5">
                  <c:v>18-29</c:v>
                </c:pt>
                <c:pt idx="6">
                  <c:v>30-49</c:v>
                </c:pt>
                <c:pt idx="7">
                  <c:v>50+</c:v>
                </c:pt>
              </c:strCache>
            </c:strRef>
          </c:cat>
          <c:val>
            <c:numRef>
              <c:f>Arkusz1!$B$6:$I$6</c:f>
              <c:numCache>
                <c:formatCode>General</c:formatCode>
                <c:ptCount val="8"/>
                <c:pt idx="0" formatCode="0%">
                  <c:v>0.11</c:v>
                </c:pt>
                <c:pt idx="2" formatCode="0%">
                  <c:v>6.0000000000000005E-2</c:v>
                </c:pt>
                <c:pt idx="3" formatCode="0%">
                  <c:v>0.16</c:v>
                </c:pt>
                <c:pt idx="5" formatCode="0%">
                  <c:v>0.12000000000000001</c:v>
                </c:pt>
                <c:pt idx="6" formatCode="0%">
                  <c:v>0.13</c:v>
                </c:pt>
                <c:pt idx="7" formatCode="0%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327-4B91-B99F-1DB0E1072D1B}"/>
            </c:ext>
          </c:extLst>
        </c:ser>
        <c:ser>
          <c:idx val="5"/>
          <c:order val="5"/>
          <c:tx>
            <c:strRef>
              <c:f>Arkusz1!$A$7</c:f>
              <c:strCache>
                <c:ptCount val="1"/>
                <c:pt idx="0">
                  <c:v>odmowa odpowiedzi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Arkusz1!$B$1:$I$1</c:f>
              <c:strCache>
                <c:ptCount val="8"/>
                <c:pt idx="0">
                  <c:v>Ogółem</c:v>
                </c:pt>
                <c:pt idx="1">
                  <c:v>Kolumna1</c:v>
                </c:pt>
                <c:pt idx="2">
                  <c:v>Kolumna2</c:v>
                </c:pt>
                <c:pt idx="3">
                  <c:v>Kolumna22</c:v>
                </c:pt>
                <c:pt idx="4">
                  <c:v>Kolumna3</c:v>
                </c:pt>
                <c:pt idx="5">
                  <c:v>18-29</c:v>
                </c:pt>
                <c:pt idx="6">
                  <c:v>30-49</c:v>
                </c:pt>
                <c:pt idx="7">
                  <c:v>50+</c:v>
                </c:pt>
              </c:strCache>
            </c:strRef>
          </c:cat>
          <c:val>
            <c:numRef>
              <c:f>Arkusz1!$B$7:$I$7</c:f>
              <c:numCache>
                <c:formatCode>General</c:formatCode>
                <c:ptCount val="8"/>
                <c:pt idx="0" formatCode="0%">
                  <c:v>2.0000000000000004E-2</c:v>
                </c:pt>
                <c:pt idx="2" formatCode="0%">
                  <c:v>2.0000000000000004E-2</c:v>
                </c:pt>
                <c:pt idx="3" formatCode="0%">
                  <c:v>1.0000000000000002E-2</c:v>
                </c:pt>
                <c:pt idx="5" formatCode="0%">
                  <c:v>1.0000000000000002E-2</c:v>
                </c:pt>
                <c:pt idx="6" formatCode="0%">
                  <c:v>1.0000000000000002E-2</c:v>
                </c:pt>
                <c:pt idx="7" formatCode="0%">
                  <c:v>2.0000000000000004E-2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26-467D-A4D7-9C31C62B28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8"/>
        <c:overlap val="100"/>
        <c:axId val="227432520"/>
        <c:axId val="227432912"/>
      </c:barChart>
      <c:catAx>
        <c:axId val="22743252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27432912"/>
        <c:crosses val="autoZero"/>
        <c:auto val="1"/>
        <c:lblAlgn val="ctr"/>
        <c:lblOffset val="100"/>
        <c:noMultiLvlLbl val="0"/>
      </c:catAx>
      <c:valAx>
        <c:axId val="22743291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274325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08424648569488E-2"/>
          <c:y val="1.4107524389830437E-2"/>
          <c:w val="0.95039240107155853"/>
          <c:h val="8.8175026163631418E-2"/>
        </c:manualLayout>
      </c:layout>
      <c:overlay val="0"/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496073686020647"/>
          <c:y val="0.20650531978868047"/>
          <c:w val="0.78591802443242309"/>
          <c:h val="0.7718706412647623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zdecydowanie się zgadzam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Arkusz1!$B$1:$I$1</c:f>
              <c:strCache>
                <c:ptCount val="8"/>
                <c:pt idx="0">
                  <c:v>Ogółem</c:v>
                </c:pt>
                <c:pt idx="1">
                  <c:v>Kolumna1</c:v>
                </c:pt>
                <c:pt idx="2">
                  <c:v>Kolumna2</c:v>
                </c:pt>
                <c:pt idx="3">
                  <c:v>Kolumna22</c:v>
                </c:pt>
                <c:pt idx="4">
                  <c:v>Kolumna3</c:v>
                </c:pt>
                <c:pt idx="5">
                  <c:v>18-29</c:v>
                </c:pt>
                <c:pt idx="6">
                  <c:v>30-49</c:v>
                </c:pt>
                <c:pt idx="7">
                  <c:v>50+</c:v>
                </c:pt>
              </c:strCache>
            </c:strRef>
          </c:cat>
          <c:val>
            <c:numRef>
              <c:f>Arkusz1!$B$2:$I$2</c:f>
              <c:numCache>
                <c:formatCode>General</c:formatCode>
                <c:ptCount val="8"/>
                <c:pt idx="0" formatCode="0%">
                  <c:v>0.05</c:v>
                </c:pt>
                <c:pt idx="2" formatCode="0%">
                  <c:v>6.0000000000000005E-2</c:v>
                </c:pt>
                <c:pt idx="3" formatCode="0%">
                  <c:v>4.0000000000000008E-2</c:v>
                </c:pt>
                <c:pt idx="5" formatCode="0%">
                  <c:v>6.0000000000000005E-2</c:v>
                </c:pt>
                <c:pt idx="6" formatCode="0%">
                  <c:v>4.0000000000000008E-2</c:v>
                </c:pt>
                <c:pt idx="7" formatCode="0%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27-4B91-B99F-1DB0E1072D1B}"/>
            </c:ext>
          </c:extLst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raczej się zgadzam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Arkusz1!$B$1:$I$1</c:f>
              <c:strCache>
                <c:ptCount val="8"/>
                <c:pt idx="0">
                  <c:v>Ogółem</c:v>
                </c:pt>
                <c:pt idx="1">
                  <c:v>Kolumna1</c:v>
                </c:pt>
                <c:pt idx="2">
                  <c:v>Kolumna2</c:v>
                </c:pt>
                <c:pt idx="3">
                  <c:v>Kolumna22</c:v>
                </c:pt>
                <c:pt idx="4">
                  <c:v>Kolumna3</c:v>
                </c:pt>
                <c:pt idx="5">
                  <c:v>18-29</c:v>
                </c:pt>
                <c:pt idx="6">
                  <c:v>30-49</c:v>
                </c:pt>
                <c:pt idx="7">
                  <c:v>50+</c:v>
                </c:pt>
              </c:strCache>
            </c:strRef>
          </c:cat>
          <c:val>
            <c:numRef>
              <c:f>Arkusz1!$B$3:$I$3</c:f>
              <c:numCache>
                <c:formatCode>General</c:formatCode>
                <c:ptCount val="8"/>
                <c:pt idx="0" formatCode="0%">
                  <c:v>0.15000000000000002</c:v>
                </c:pt>
                <c:pt idx="2" formatCode="0%">
                  <c:v>0.18000000000000002</c:v>
                </c:pt>
                <c:pt idx="3" formatCode="0%">
                  <c:v>0.13</c:v>
                </c:pt>
                <c:pt idx="5" formatCode="0%">
                  <c:v>0.16</c:v>
                </c:pt>
                <c:pt idx="6" formatCode="0%">
                  <c:v>0.16</c:v>
                </c:pt>
                <c:pt idx="7" formatCode="0%">
                  <c:v>0.15000000000000002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27-4B91-B99F-1DB0E1072D1B}"/>
            </c:ext>
          </c:extLst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ani się zgadzam, ani nie zgadzam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Arkusz1!$B$1:$I$1</c:f>
              <c:strCache>
                <c:ptCount val="8"/>
                <c:pt idx="0">
                  <c:v>Ogółem</c:v>
                </c:pt>
                <c:pt idx="1">
                  <c:v>Kolumna1</c:v>
                </c:pt>
                <c:pt idx="2">
                  <c:v>Kolumna2</c:v>
                </c:pt>
                <c:pt idx="3">
                  <c:v>Kolumna22</c:v>
                </c:pt>
                <c:pt idx="4">
                  <c:v>Kolumna3</c:v>
                </c:pt>
                <c:pt idx="5">
                  <c:v>18-29</c:v>
                </c:pt>
                <c:pt idx="6">
                  <c:v>30-49</c:v>
                </c:pt>
                <c:pt idx="7">
                  <c:v>50+</c:v>
                </c:pt>
              </c:strCache>
            </c:strRef>
          </c:cat>
          <c:val>
            <c:numRef>
              <c:f>Arkusz1!$B$4:$I$4</c:f>
              <c:numCache>
                <c:formatCode>General</c:formatCode>
                <c:ptCount val="8"/>
                <c:pt idx="0" formatCode="0%">
                  <c:v>0.30000000000000004</c:v>
                </c:pt>
                <c:pt idx="2" formatCode="0%">
                  <c:v>0.34</c:v>
                </c:pt>
                <c:pt idx="3" formatCode="0%">
                  <c:v>0.26</c:v>
                </c:pt>
                <c:pt idx="5" formatCode="0%">
                  <c:v>0.33000000000000007</c:v>
                </c:pt>
                <c:pt idx="6" formatCode="0%">
                  <c:v>0.25</c:v>
                </c:pt>
                <c:pt idx="7" formatCode="0%">
                  <c:v>0.32000000000000006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327-4B91-B99F-1DB0E1072D1B}"/>
            </c:ext>
          </c:extLst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raczej się nie zgadzam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Arkusz1!$B$1:$I$1</c:f>
              <c:strCache>
                <c:ptCount val="8"/>
                <c:pt idx="0">
                  <c:v>Ogółem</c:v>
                </c:pt>
                <c:pt idx="1">
                  <c:v>Kolumna1</c:v>
                </c:pt>
                <c:pt idx="2">
                  <c:v>Kolumna2</c:v>
                </c:pt>
                <c:pt idx="3">
                  <c:v>Kolumna22</c:v>
                </c:pt>
                <c:pt idx="4">
                  <c:v>Kolumna3</c:v>
                </c:pt>
                <c:pt idx="5">
                  <c:v>18-29</c:v>
                </c:pt>
                <c:pt idx="6">
                  <c:v>30-49</c:v>
                </c:pt>
                <c:pt idx="7">
                  <c:v>50+</c:v>
                </c:pt>
              </c:strCache>
            </c:strRef>
          </c:cat>
          <c:val>
            <c:numRef>
              <c:f>Arkusz1!$B$5:$I$5</c:f>
              <c:numCache>
                <c:formatCode>General</c:formatCode>
                <c:ptCount val="8"/>
                <c:pt idx="0" formatCode="0%">
                  <c:v>0.29000000000000004</c:v>
                </c:pt>
                <c:pt idx="2" formatCode="0%">
                  <c:v>0.28000000000000008</c:v>
                </c:pt>
                <c:pt idx="3" formatCode="0%">
                  <c:v>0.30000000000000004</c:v>
                </c:pt>
                <c:pt idx="5" formatCode="0%">
                  <c:v>0.26</c:v>
                </c:pt>
                <c:pt idx="6" formatCode="0%">
                  <c:v>0.33000000000000007</c:v>
                </c:pt>
                <c:pt idx="7" formatCode="0%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327-4B91-B99F-1DB0E1072D1B}"/>
            </c:ext>
          </c:extLst>
        </c:ser>
        <c:ser>
          <c:idx val="4"/>
          <c:order val="4"/>
          <c:tx>
            <c:strRef>
              <c:f>Arkusz1!$A$6</c:f>
              <c:strCache>
                <c:ptCount val="1"/>
                <c:pt idx="0">
                  <c:v>zdecydowanie się nie zgadzam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Arkusz1!$B$1:$I$1</c:f>
              <c:strCache>
                <c:ptCount val="8"/>
                <c:pt idx="0">
                  <c:v>Ogółem</c:v>
                </c:pt>
                <c:pt idx="1">
                  <c:v>Kolumna1</c:v>
                </c:pt>
                <c:pt idx="2">
                  <c:v>Kolumna2</c:v>
                </c:pt>
                <c:pt idx="3">
                  <c:v>Kolumna22</c:v>
                </c:pt>
                <c:pt idx="4">
                  <c:v>Kolumna3</c:v>
                </c:pt>
                <c:pt idx="5">
                  <c:v>18-29</c:v>
                </c:pt>
                <c:pt idx="6">
                  <c:v>30-49</c:v>
                </c:pt>
                <c:pt idx="7">
                  <c:v>50+</c:v>
                </c:pt>
              </c:strCache>
            </c:strRef>
          </c:cat>
          <c:val>
            <c:numRef>
              <c:f>Arkusz1!$B$6:$I$6</c:f>
              <c:numCache>
                <c:formatCode>General</c:formatCode>
                <c:ptCount val="8"/>
                <c:pt idx="0" formatCode="0%">
                  <c:v>0.19</c:v>
                </c:pt>
                <c:pt idx="2" formatCode="0%">
                  <c:v>0.13</c:v>
                </c:pt>
                <c:pt idx="3" formatCode="0%">
                  <c:v>0.24000000000000002</c:v>
                </c:pt>
                <c:pt idx="5" formatCode="0%">
                  <c:v>0.18000000000000002</c:v>
                </c:pt>
                <c:pt idx="6" formatCode="0%">
                  <c:v>0.21000000000000002</c:v>
                </c:pt>
                <c:pt idx="7" formatCode="0%">
                  <c:v>0.19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327-4B91-B99F-1DB0E1072D1B}"/>
            </c:ext>
          </c:extLst>
        </c:ser>
        <c:ser>
          <c:idx val="5"/>
          <c:order val="5"/>
          <c:tx>
            <c:strRef>
              <c:f>Arkusz1!$A$7</c:f>
              <c:strCache>
                <c:ptCount val="1"/>
                <c:pt idx="0">
                  <c:v>odmowa odpowiedzi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pl-P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Arkusz1!$B$1:$I$1</c:f>
              <c:strCache>
                <c:ptCount val="8"/>
                <c:pt idx="0">
                  <c:v>Ogółem</c:v>
                </c:pt>
                <c:pt idx="1">
                  <c:v>Kolumna1</c:v>
                </c:pt>
                <c:pt idx="2">
                  <c:v>Kolumna2</c:v>
                </c:pt>
                <c:pt idx="3">
                  <c:v>Kolumna22</c:v>
                </c:pt>
                <c:pt idx="4">
                  <c:v>Kolumna3</c:v>
                </c:pt>
                <c:pt idx="5">
                  <c:v>18-29</c:v>
                </c:pt>
                <c:pt idx="6">
                  <c:v>30-49</c:v>
                </c:pt>
                <c:pt idx="7">
                  <c:v>50+</c:v>
                </c:pt>
              </c:strCache>
            </c:strRef>
          </c:cat>
          <c:val>
            <c:numRef>
              <c:f>Arkusz1!$B$7:$I$7</c:f>
              <c:numCache>
                <c:formatCode>General</c:formatCode>
                <c:ptCount val="8"/>
                <c:pt idx="0" formatCode="0%">
                  <c:v>2.0000000000000004E-2</c:v>
                </c:pt>
                <c:pt idx="2" formatCode="0%">
                  <c:v>2.0000000000000004E-2</c:v>
                </c:pt>
                <c:pt idx="3" formatCode="0%">
                  <c:v>3.0000000000000002E-2</c:v>
                </c:pt>
                <c:pt idx="5" formatCode="0%">
                  <c:v>1.0000000000000002E-2</c:v>
                </c:pt>
                <c:pt idx="6" formatCode="0%">
                  <c:v>1.0000000000000002E-2</c:v>
                </c:pt>
                <c:pt idx="7" formatCode="0%">
                  <c:v>2.0000000000000004E-2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26-467D-A4D7-9C31C62B28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8"/>
        <c:overlap val="100"/>
        <c:axId val="227573768"/>
        <c:axId val="227574160"/>
      </c:barChart>
      <c:catAx>
        <c:axId val="2275737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27574160"/>
        <c:crosses val="autoZero"/>
        <c:auto val="1"/>
        <c:lblAlgn val="ctr"/>
        <c:lblOffset val="100"/>
        <c:noMultiLvlLbl val="0"/>
      </c:catAx>
      <c:valAx>
        <c:axId val="22757416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275737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08424648569488E-2"/>
          <c:y val="1.4107524389830444E-2"/>
          <c:w val="0.95039240107155853"/>
          <c:h val="8.8175026163631515E-2"/>
        </c:manualLayout>
      </c:layout>
      <c:overlay val="0"/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49607368602063"/>
          <c:y val="0.20650531978868047"/>
          <c:w val="0.78591802443242309"/>
          <c:h val="0.771870641264761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zdecydowanie się zgadzam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Arkusz1!$B$1:$I$1</c:f>
              <c:strCache>
                <c:ptCount val="8"/>
                <c:pt idx="0">
                  <c:v>Ogółem</c:v>
                </c:pt>
                <c:pt idx="1">
                  <c:v>Kolumna1</c:v>
                </c:pt>
                <c:pt idx="2">
                  <c:v>Kolumna2</c:v>
                </c:pt>
                <c:pt idx="3">
                  <c:v>Kolumna22</c:v>
                </c:pt>
                <c:pt idx="4">
                  <c:v>Kolumna3</c:v>
                </c:pt>
                <c:pt idx="5">
                  <c:v>18-29</c:v>
                </c:pt>
                <c:pt idx="6">
                  <c:v>30-49</c:v>
                </c:pt>
                <c:pt idx="7">
                  <c:v>50+</c:v>
                </c:pt>
              </c:strCache>
            </c:strRef>
          </c:cat>
          <c:val>
            <c:numRef>
              <c:f>Arkusz1!$B$2:$I$2</c:f>
              <c:numCache>
                <c:formatCode>General</c:formatCode>
                <c:ptCount val="8"/>
                <c:pt idx="0" formatCode="0%">
                  <c:v>0.25</c:v>
                </c:pt>
                <c:pt idx="2" formatCode="0%">
                  <c:v>0.23</c:v>
                </c:pt>
                <c:pt idx="3" formatCode="0%">
                  <c:v>0.27</c:v>
                </c:pt>
                <c:pt idx="5" formatCode="0%">
                  <c:v>0.24000000000000007</c:v>
                </c:pt>
                <c:pt idx="6" formatCode="0%">
                  <c:v>0.30000000000000016</c:v>
                </c:pt>
                <c:pt idx="7" formatCode="0%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27-4B91-B99F-1DB0E1072D1B}"/>
            </c:ext>
          </c:extLst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raczej się zgadzam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Arkusz1!$B$1:$I$1</c:f>
              <c:strCache>
                <c:ptCount val="8"/>
                <c:pt idx="0">
                  <c:v>Ogółem</c:v>
                </c:pt>
                <c:pt idx="1">
                  <c:v>Kolumna1</c:v>
                </c:pt>
                <c:pt idx="2">
                  <c:v>Kolumna2</c:v>
                </c:pt>
                <c:pt idx="3">
                  <c:v>Kolumna22</c:v>
                </c:pt>
                <c:pt idx="4">
                  <c:v>Kolumna3</c:v>
                </c:pt>
                <c:pt idx="5">
                  <c:v>18-29</c:v>
                </c:pt>
                <c:pt idx="6">
                  <c:v>30-49</c:v>
                </c:pt>
                <c:pt idx="7">
                  <c:v>50+</c:v>
                </c:pt>
              </c:strCache>
            </c:strRef>
          </c:cat>
          <c:val>
            <c:numRef>
              <c:f>Arkusz1!$B$3:$I$3</c:f>
              <c:numCache>
                <c:formatCode>General</c:formatCode>
                <c:ptCount val="8"/>
                <c:pt idx="0" formatCode="0%">
                  <c:v>0.46</c:v>
                </c:pt>
                <c:pt idx="2" formatCode="0%">
                  <c:v>0.46</c:v>
                </c:pt>
                <c:pt idx="3" formatCode="0%">
                  <c:v>0.46</c:v>
                </c:pt>
                <c:pt idx="5" formatCode="0%">
                  <c:v>0.43000000000000016</c:v>
                </c:pt>
                <c:pt idx="6" formatCode="0%">
                  <c:v>0.47000000000000008</c:v>
                </c:pt>
                <c:pt idx="7" formatCode="0%">
                  <c:v>0.46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27-4B91-B99F-1DB0E1072D1B}"/>
            </c:ext>
          </c:extLst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ani się zgadzam, ani się nie zgadzam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Arkusz1!$B$1:$I$1</c:f>
              <c:strCache>
                <c:ptCount val="8"/>
                <c:pt idx="0">
                  <c:v>Ogółem</c:v>
                </c:pt>
                <c:pt idx="1">
                  <c:v>Kolumna1</c:v>
                </c:pt>
                <c:pt idx="2">
                  <c:v>Kolumna2</c:v>
                </c:pt>
                <c:pt idx="3">
                  <c:v>Kolumna22</c:v>
                </c:pt>
                <c:pt idx="4">
                  <c:v>Kolumna3</c:v>
                </c:pt>
                <c:pt idx="5">
                  <c:v>18-29</c:v>
                </c:pt>
                <c:pt idx="6">
                  <c:v>30-49</c:v>
                </c:pt>
                <c:pt idx="7">
                  <c:v>50+</c:v>
                </c:pt>
              </c:strCache>
            </c:strRef>
          </c:cat>
          <c:val>
            <c:numRef>
              <c:f>Arkusz1!$B$4:$I$4</c:f>
              <c:numCache>
                <c:formatCode>General</c:formatCode>
                <c:ptCount val="8"/>
                <c:pt idx="0" formatCode="0%">
                  <c:v>0.21000000000000008</c:v>
                </c:pt>
                <c:pt idx="2" formatCode="0%">
                  <c:v>0.23</c:v>
                </c:pt>
                <c:pt idx="3" formatCode="0%">
                  <c:v>0.19</c:v>
                </c:pt>
                <c:pt idx="5" formatCode="0%">
                  <c:v>0.26</c:v>
                </c:pt>
                <c:pt idx="6" formatCode="0%">
                  <c:v>0.17</c:v>
                </c:pt>
                <c:pt idx="7" formatCode="0%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327-4B91-B99F-1DB0E1072D1B}"/>
            </c:ext>
          </c:extLst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raczej się nie zgadzam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Arkusz1!$B$1:$I$1</c:f>
              <c:strCache>
                <c:ptCount val="8"/>
                <c:pt idx="0">
                  <c:v>Ogółem</c:v>
                </c:pt>
                <c:pt idx="1">
                  <c:v>Kolumna1</c:v>
                </c:pt>
                <c:pt idx="2">
                  <c:v>Kolumna2</c:v>
                </c:pt>
                <c:pt idx="3">
                  <c:v>Kolumna22</c:v>
                </c:pt>
                <c:pt idx="4">
                  <c:v>Kolumna3</c:v>
                </c:pt>
                <c:pt idx="5">
                  <c:v>18-29</c:v>
                </c:pt>
                <c:pt idx="6">
                  <c:v>30-49</c:v>
                </c:pt>
                <c:pt idx="7">
                  <c:v>50+</c:v>
                </c:pt>
              </c:strCache>
            </c:strRef>
          </c:cat>
          <c:val>
            <c:numRef>
              <c:f>Arkusz1!$B$5:$I$5</c:f>
              <c:numCache>
                <c:formatCode>General</c:formatCode>
                <c:ptCount val="8"/>
                <c:pt idx="0" formatCode="0%">
                  <c:v>0.05</c:v>
                </c:pt>
                <c:pt idx="2" formatCode="0%">
                  <c:v>4.0000000000000022E-2</c:v>
                </c:pt>
                <c:pt idx="3" formatCode="0%">
                  <c:v>0.05</c:v>
                </c:pt>
                <c:pt idx="5" formatCode="0%">
                  <c:v>0.05</c:v>
                </c:pt>
                <c:pt idx="6" formatCode="0%">
                  <c:v>3.0000000000000002E-2</c:v>
                </c:pt>
                <c:pt idx="7" formatCode="0%">
                  <c:v>6.0000000000000026E-2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327-4B91-B99F-1DB0E1072D1B}"/>
            </c:ext>
          </c:extLst>
        </c:ser>
        <c:ser>
          <c:idx val="4"/>
          <c:order val="4"/>
          <c:tx>
            <c:strRef>
              <c:f>Arkusz1!$A$6</c:f>
              <c:strCache>
                <c:ptCount val="1"/>
                <c:pt idx="0">
                  <c:v>zdecydowanie się nie zgadzam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Arkusz1!$B$1:$I$1</c:f>
              <c:strCache>
                <c:ptCount val="8"/>
                <c:pt idx="0">
                  <c:v>Ogółem</c:v>
                </c:pt>
                <c:pt idx="1">
                  <c:v>Kolumna1</c:v>
                </c:pt>
                <c:pt idx="2">
                  <c:v>Kolumna2</c:v>
                </c:pt>
                <c:pt idx="3">
                  <c:v>Kolumna22</c:v>
                </c:pt>
                <c:pt idx="4">
                  <c:v>Kolumna3</c:v>
                </c:pt>
                <c:pt idx="5">
                  <c:v>18-29</c:v>
                </c:pt>
                <c:pt idx="6">
                  <c:v>30-49</c:v>
                </c:pt>
                <c:pt idx="7">
                  <c:v>50+</c:v>
                </c:pt>
              </c:strCache>
            </c:strRef>
          </c:cat>
          <c:val>
            <c:numRef>
              <c:f>Arkusz1!$B$6:$I$6</c:f>
              <c:numCache>
                <c:formatCode>General</c:formatCode>
                <c:ptCount val="8"/>
                <c:pt idx="0" formatCode="0%">
                  <c:v>2.0000000000000011E-2</c:v>
                </c:pt>
                <c:pt idx="2" formatCode="0%">
                  <c:v>2.0000000000000011E-2</c:v>
                </c:pt>
                <c:pt idx="3" formatCode="0%">
                  <c:v>2.0000000000000011E-2</c:v>
                </c:pt>
                <c:pt idx="5" formatCode="0%">
                  <c:v>1.0000000000000005E-2</c:v>
                </c:pt>
                <c:pt idx="6" formatCode="0%">
                  <c:v>1.0000000000000005E-2</c:v>
                </c:pt>
                <c:pt idx="7" formatCode="0%">
                  <c:v>2.0000000000000011E-2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327-4B91-B99F-1DB0E1072D1B}"/>
            </c:ext>
          </c:extLst>
        </c:ser>
        <c:ser>
          <c:idx val="5"/>
          <c:order val="5"/>
          <c:tx>
            <c:strRef>
              <c:f>Arkusz1!$A$7</c:f>
              <c:strCache>
                <c:ptCount val="1"/>
                <c:pt idx="0">
                  <c:v>odmowa odpowiedzi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pl-P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Arkusz1!$B$1:$I$1</c:f>
              <c:strCache>
                <c:ptCount val="8"/>
                <c:pt idx="0">
                  <c:v>Ogółem</c:v>
                </c:pt>
                <c:pt idx="1">
                  <c:v>Kolumna1</c:v>
                </c:pt>
                <c:pt idx="2">
                  <c:v>Kolumna2</c:v>
                </c:pt>
                <c:pt idx="3">
                  <c:v>Kolumna22</c:v>
                </c:pt>
                <c:pt idx="4">
                  <c:v>Kolumna3</c:v>
                </c:pt>
                <c:pt idx="5">
                  <c:v>18-29</c:v>
                </c:pt>
                <c:pt idx="6">
                  <c:v>30-49</c:v>
                </c:pt>
                <c:pt idx="7">
                  <c:v>50+</c:v>
                </c:pt>
              </c:strCache>
            </c:strRef>
          </c:cat>
          <c:val>
            <c:numRef>
              <c:f>Arkusz1!$B$7:$I$7</c:f>
              <c:numCache>
                <c:formatCode>General</c:formatCode>
                <c:ptCount val="8"/>
                <c:pt idx="0" formatCode="0%">
                  <c:v>1.0000000000000005E-2</c:v>
                </c:pt>
                <c:pt idx="2" formatCode="0%">
                  <c:v>2.0000000000000011E-2</c:v>
                </c:pt>
                <c:pt idx="3" formatCode="0%">
                  <c:v>1.0000000000000005E-2</c:v>
                </c:pt>
                <c:pt idx="5" formatCode="0%">
                  <c:v>1.0000000000000005E-2</c:v>
                </c:pt>
                <c:pt idx="6" formatCode="0%">
                  <c:v>2.0000000000000011E-2</c:v>
                </c:pt>
                <c:pt idx="7" formatCode="0%">
                  <c:v>2.0000000000000011E-2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26-467D-A4D7-9C31C62B28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8"/>
        <c:overlap val="100"/>
        <c:axId val="227574944"/>
        <c:axId val="227575336"/>
      </c:barChart>
      <c:catAx>
        <c:axId val="22757494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27575336"/>
        <c:crosses val="autoZero"/>
        <c:auto val="1"/>
        <c:lblAlgn val="ctr"/>
        <c:lblOffset val="100"/>
        <c:noMultiLvlLbl val="0"/>
      </c:catAx>
      <c:valAx>
        <c:axId val="22757533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275749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08424648569488E-2"/>
          <c:y val="1.4107524389830428E-2"/>
          <c:w val="0.95039240107155853"/>
          <c:h val="8.8175026163631362E-2"/>
        </c:manualLayout>
      </c:layout>
      <c:overlay val="0"/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49607368602063"/>
          <c:y val="0.20650531978868047"/>
          <c:w val="0.78591802443242309"/>
          <c:h val="0.771870641264761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bardzo zadowolony(a)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Arkusz1!$B$1:$I$1</c:f>
              <c:strCache>
                <c:ptCount val="8"/>
                <c:pt idx="0">
                  <c:v>Ogółem</c:v>
                </c:pt>
                <c:pt idx="1">
                  <c:v>Kolumna1</c:v>
                </c:pt>
                <c:pt idx="2">
                  <c:v>Kolumna2</c:v>
                </c:pt>
                <c:pt idx="3">
                  <c:v>Kolumna22</c:v>
                </c:pt>
                <c:pt idx="4">
                  <c:v>Kolumna3</c:v>
                </c:pt>
                <c:pt idx="5">
                  <c:v>18-29</c:v>
                </c:pt>
                <c:pt idx="6">
                  <c:v>30-49</c:v>
                </c:pt>
                <c:pt idx="7">
                  <c:v>50+</c:v>
                </c:pt>
              </c:strCache>
            </c:strRef>
          </c:cat>
          <c:val>
            <c:numRef>
              <c:f>Arkusz1!$B$2:$I$2</c:f>
              <c:numCache>
                <c:formatCode>General</c:formatCode>
                <c:ptCount val="8"/>
                <c:pt idx="0" formatCode="0%">
                  <c:v>0.17</c:v>
                </c:pt>
                <c:pt idx="2" formatCode="0%">
                  <c:v>0.18000000000000002</c:v>
                </c:pt>
                <c:pt idx="3" formatCode="0%">
                  <c:v>0.16</c:v>
                </c:pt>
                <c:pt idx="5" formatCode="0%">
                  <c:v>0.22</c:v>
                </c:pt>
                <c:pt idx="6" formatCode="0%">
                  <c:v>0.25</c:v>
                </c:pt>
                <c:pt idx="7" formatCode="0%">
                  <c:v>8.0000000000000016E-2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27-4B91-B99F-1DB0E1072D1B}"/>
            </c:ext>
          </c:extLst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raczej zadowolony(a)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Arkusz1!$B$1:$I$1</c:f>
              <c:strCache>
                <c:ptCount val="8"/>
                <c:pt idx="0">
                  <c:v>Ogółem</c:v>
                </c:pt>
                <c:pt idx="1">
                  <c:v>Kolumna1</c:v>
                </c:pt>
                <c:pt idx="2">
                  <c:v>Kolumna2</c:v>
                </c:pt>
                <c:pt idx="3">
                  <c:v>Kolumna22</c:v>
                </c:pt>
                <c:pt idx="4">
                  <c:v>Kolumna3</c:v>
                </c:pt>
                <c:pt idx="5">
                  <c:v>18-29</c:v>
                </c:pt>
                <c:pt idx="6">
                  <c:v>30-49</c:v>
                </c:pt>
                <c:pt idx="7">
                  <c:v>50+</c:v>
                </c:pt>
              </c:strCache>
            </c:strRef>
          </c:cat>
          <c:val>
            <c:numRef>
              <c:f>Arkusz1!$B$3:$I$3</c:f>
              <c:numCache>
                <c:formatCode>General</c:formatCode>
                <c:ptCount val="8"/>
                <c:pt idx="0" formatCode="0%">
                  <c:v>0.35000000000000003</c:v>
                </c:pt>
                <c:pt idx="2" formatCode="0%">
                  <c:v>0.37000000000000005</c:v>
                </c:pt>
                <c:pt idx="3" formatCode="0%">
                  <c:v>0.33000000000000007</c:v>
                </c:pt>
                <c:pt idx="5" formatCode="0%">
                  <c:v>0.31000000000000005</c:v>
                </c:pt>
                <c:pt idx="6" formatCode="0%">
                  <c:v>0.45</c:v>
                </c:pt>
                <c:pt idx="7" formatCode="0%">
                  <c:v>0.28000000000000008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27-4B91-B99F-1DB0E1072D1B}"/>
            </c:ext>
          </c:extLst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ani zadowolony(a), ani niezadowolony(a)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Arkusz1!$B$1:$I$1</c:f>
              <c:strCache>
                <c:ptCount val="8"/>
                <c:pt idx="0">
                  <c:v>Ogółem</c:v>
                </c:pt>
                <c:pt idx="1">
                  <c:v>Kolumna1</c:v>
                </c:pt>
                <c:pt idx="2">
                  <c:v>Kolumna2</c:v>
                </c:pt>
                <c:pt idx="3">
                  <c:v>Kolumna22</c:v>
                </c:pt>
                <c:pt idx="4">
                  <c:v>Kolumna3</c:v>
                </c:pt>
                <c:pt idx="5">
                  <c:v>18-29</c:v>
                </c:pt>
                <c:pt idx="6">
                  <c:v>30-49</c:v>
                </c:pt>
                <c:pt idx="7">
                  <c:v>50+</c:v>
                </c:pt>
              </c:strCache>
            </c:strRef>
          </c:cat>
          <c:val>
            <c:numRef>
              <c:f>Arkusz1!$B$4:$I$4</c:f>
              <c:numCache>
                <c:formatCode>General</c:formatCode>
                <c:ptCount val="8"/>
                <c:pt idx="0" formatCode="0%">
                  <c:v>0.33000000000000007</c:v>
                </c:pt>
                <c:pt idx="2" formatCode="0%">
                  <c:v>0.30000000000000004</c:v>
                </c:pt>
                <c:pt idx="3" formatCode="0%">
                  <c:v>0.35000000000000003</c:v>
                </c:pt>
                <c:pt idx="5" formatCode="0%">
                  <c:v>0.30000000000000004</c:v>
                </c:pt>
                <c:pt idx="6" formatCode="0%">
                  <c:v>0.21000000000000002</c:v>
                </c:pt>
                <c:pt idx="7" formatCode="0%">
                  <c:v>0.44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327-4B91-B99F-1DB0E1072D1B}"/>
            </c:ext>
          </c:extLst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raczej niezadowolony(a)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Arkusz1!$B$1:$I$1</c:f>
              <c:strCache>
                <c:ptCount val="8"/>
                <c:pt idx="0">
                  <c:v>Ogółem</c:v>
                </c:pt>
                <c:pt idx="1">
                  <c:v>Kolumna1</c:v>
                </c:pt>
                <c:pt idx="2">
                  <c:v>Kolumna2</c:v>
                </c:pt>
                <c:pt idx="3">
                  <c:v>Kolumna22</c:v>
                </c:pt>
                <c:pt idx="4">
                  <c:v>Kolumna3</c:v>
                </c:pt>
                <c:pt idx="5">
                  <c:v>18-29</c:v>
                </c:pt>
                <c:pt idx="6">
                  <c:v>30-49</c:v>
                </c:pt>
                <c:pt idx="7">
                  <c:v>50+</c:v>
                </c:pt>
              </c:strCache>
            </c:strRef>
          </c:cat>
          <c:val>
            <c:numRef>
              <c:f>Arkusz1!$B$5:$I$5</c:f>
              <c:numCache>
                <c:formatCode>General</c:formatCode>
                <c:ptCount val="8"/>
                <c:pt idx="0" formatCode="0%">
                  <c:v>7.0000000000000021E-2</c:v>
                </c:pt>
                <c:pt idx="2" formatCode="0%">
                  <c:v>9.0000000000000011E-2</c:v>
                </c:pt>
                <c:pt idx="3" formatCode="0%">
                  <c:v>6.0000000000000005E-2</c:v>
                </c:pt>
                <c:pt idx="5" formatCode="0%">
                  <c:v>9.0000000000000011E-2</c:v>
                </c:pt>
                <c:pt idx="6" formatCode="0%">
                  <c:v>6.0000000000000005E-2</c:v>
                </c:pt>
                <c:pt idx="7" formatCode="0%">
                  <c:v>8.0000000000000016E-2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327-4B91-B99F-1DB0E1072D1B}"/>
            </c:ext>
          </c:extLst>
        </c:ser>
        <c:ser>
          <c:idx val="4"/>
          <c:order val="4"/>
          <c:tx>
            <c:strRef>
              <c:f>Arkusz1!$A$6</c:f>
              <c:strCache>
                <c:ptCount val="1"/>
                <c:pt idx="0">
                  <c:v>bardzo niezadowolony(a)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Arkusz1!$B$1:$I$1</c:f>
              <c:strCache>
                <c:ptCount val="8"/>
                <c:pt idx="0">
                  <c:v>Ogółem</c:v>
                </c:pt>
                <c:pt idx="1">
                  <c:v>Kolumna1</c:v>
                </c:pt>
                <c:pt idx="2">
                  <c:v>Kolumna2</c:v>
                </c:pt>
                <c:pt idx="3">
                  <c:v>Kolumna22</c:v>
                </c:pt>
                <c:pt idx="4">
                  <c:v>Kolumna3</c:v>
                </c:pt>
                <c:pt idx="5">
                  <c:v>18-29</c:v>
                </c:pt>
                <c:pt idx="6">
                  <c:v>30-49</c:v>
                </c:pt>
                <c:pt idx="7">
                  <c:v>50+</c:v>
                </c:pt>
              </c:strCache>
            </c:strRef>
          </c:cat>
          <c:val>
            <c:numRef>
              <c:f>Arkusz1!$B$6:$I$6</c:f>
              <c:numCache>
                <c:formatCode>General</c:formatCode>
                <c:ptCount val="8"/>
                <c:pt idx="0" formatCode="0%">
                  <c:v>6.0000000000000005E-2</c:v>
                </c:pt>
                <c:pt idx="2" formatCode="0%">
                  <c:v>0.05</c:v>
                </c:pt>
                <c:pt idx="3" formatCode="0%">
                  <c:v>7.0000000000000021E-2</c:v>
                </c:pt>
                <c:pt idx="5" formatCode="0%">
                  <c:v>6.0000000000000005E-2</c:v>
                </c:pt>
                <c:pt idx="6" formatCode="0%">
                  <c:v>3.0000000000000002E-2</c:v>
                </c:pt>
                <c:pt idx="7" formatCode="0%">
                  <c:v>9.0000000000000011E-2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327-4B91-B99F-1DB0E1072D1B}"/>
            </c:ext>
          </c:extLst>
        </c:ser>
        <c:ser>
          <c:idx val="5"/>
          <c:order val="5"/>
          <c:tx>
            <c:strRef>
              <c:f>Arkusz1!$A$7</c:f>
              <c:strCache>
                <c:ptCount val="1"/>
                <c:pt idx="0">
                  <c:v>odmowa odpowiedzi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28924408779681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770-453E-8458-F088070E43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077034064973474E-2"/>
                  <c:y val="-5.69945303201925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770-453E-8458-F088070E43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770-453E-8458-F088070E438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pl-P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Arkusz1!$B$1:$I$1</c:f>
              <c:strCache>
                <c:ptCount val="8"/>
                <c:pt idx="0">
                  <c:v>Ogółem</c:v>
                </c:pt>
                <c:pt idx="1">
                  <c:v>Kolumna1</c:v>
                </c:pt>
                <c:pt idx="2">
                  <c:v>Kolumna2</c:v>
                </c:pt>
                <c:pt idx="3">
                  <c:v>Kolumna22</c:v>
                </c:pt>
                <c:pt idx="4">
                  <c:v>Kolumna3</c:v>
                </c:pt>
                <c:pt idx="5">
                  <c:v>18-29</c:v>
                </c:pt>
                <c:pt idx="6">
                  <c:v>30-49</c:v>
                </c:pt>
                <c:pt idx="7">
                  <c:v>50+</c:v>
                </c:pt>
              </c:strCache>
            </c:strRef>
          </c:cat>
          <c:val>
            <c:numRef>
              <c:f>Arkusz1!$B$7:$I$7</c:f>
              <c:numCache>
                <c:formatCode>General</c:formatCode>
                <c:ptCount val="8"/>
                <c:pt idx="0" formatCode="0%">
                  <c:v>2.0000000000000004E-2</c:v>
                </c:pt>
                <c:pt idx="2" formatCode="0%">
                  <c:v>1.0000000000000002E-2</c:v>
                </c:pt>
                <c:pt idx="3" formatCode="0%">
                  <c:v>3.0000000000000002E-2</c:v>
                </c:pt>
                <c:pt idx="5" formatCode="0%">
                  <c:v>2.0000000000000004E-2</c:v>
                </c:pt>
                <c:pt idx="6" formatCode="0%">
                  <c:v>0</c:v>
                </c:pt>
                <c:pt idx="7" formatCode="0%">
                  <c:v>3.0000000000000002E-2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327-4B91-B99F-1DB0E1072D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8"/>
        <c:overlap val="100"/>
        <c:axId val="226025872"/>
        <c:axId val="226026264"/>
      </c:barChart>
      <c:catAx>
        <c:axId val="22602587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26026264"/>
        <c:crosses val="autoZero"/>
        <c:auto val="1"/>
        <c:lblAlgn val="ctr"/>
        <c:lblOffset val="100"/>
        <c:noMultiLvlLbl val="0"/>
      </c:catAx>
      <c:valAx>
        <c:axId val="22602626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260258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1.9806945613754803E-2"/>
          <c:w val="0.99646979734982444"/>
          <c:h val="8.5325299647621214E-2"/>
        </c:manualLayout>
      </c:layout>
      <c:overlay val="0"/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115082363674292E-2"/>
          <c:y val="3.7303947329069699E-2"/>
          <c:w val="0.98488491763632569"/>
          <c:h val="0.86440028497331844"/>
        </c:manualLayout>
      </c:layout>
      <c:barChart>
        <c:barDir val="col"/>
        <c:grouping val="clustered"/>
        <c:varyColors val="0"/>
        <c:ser>
          <c:idx val="5"/>
          <c:order val="0"/>
          <c:tx>
            <c:strRef>
              <c:f>Arkusz1!$D$1</c:f>
              <c:strCache>
                <c:ptCount val="1"/>
                <c:pt idx="0">
                  <c:v>tak 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363-4ED1-902E-F6151C38884A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363-4ED1-902E-F6151C38884A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363-4ED1-902E-F6151C38884A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363-4ED1-902E-F6151C38884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363-4ED1-902E-F6151C38884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363-4ED1-902E-F6151C38884A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363-4ED1-902E-F6151C38884A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363-4ED1-902E-F6151C3888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Arkusz1!$A$2:$A$18</c:f>
              <c:numCache>
                <c:formatCode>General</c:formatCode>
                <c:ptCount val="17"/>
                <c:pt idx="0">
                  <c:v>1997</c:v>
                </c:pt>
                <c:pt idx="1">
                  <c:v>2001</c:v>
                </c:pt>
                <c:pt idx="2">
                  <c:v>2005</c:v>
                </c:pt>
                <c:pt idx="3">
                  <c:v>2011</c:v>
                </c:pt>
                <c:pt idx="4">
                  <c:v>2017</c:v>
                </c:pt>
                <c:pt idx="6">
                  <c:v>1997</c:v>
                </c:pt>
                <c:pt idx="7">
                  <c:v>2001</c:v>
                </c:pt>
                <c:pt idx="8">
                  <c:v>2005</c:v>
                </c:pt>
                <c:pt idx="9">
                  <c:v>2011</c:v>
                </c:pt>
                <c:pt idx="10">
                  <c:v>2017</c:v>
                </c:pt>
                <c:pt idx="12">
                  <c:v>1997</c:v>
                </c:pt>
                <c:pt idx="13">
                  <c:v>2001</c:v>
                </c:pt>
                <c:pt idx="14">
                  <c:v>2005</c:v>
                </c:pt>
                <c:pt idx="15">
                  <c:v>2011</c:v>
                </c:pt>
                <c:pt idx="16">
                  <c:v>2017</c:v>
                </c:pt>
              </c:numCache>
            </c:numRef>
          </c:cat>
          <c:val>
            <c:numRef>
              <c:f>Arkusz1!$D$2:$D$18</c:f>
              <c:numCache>
                <c:formatCode>###0\%</c:formatCode>
                <c:ptCount val="17"/>
                <c:pt idx="0">
                  <c:v>85.727615296201662</c:v>
                </c:pt>
                <c:pt idx="1">
                  <c:v>81.553068836893658</c:v>
                </c:pt>
                <c:pt idx="3">
                  <c:v>78.716666664731974</c:v>
                </c:pt>
                <c:pt idx="4">
                  <c:v>75.724737309002819</c:v>
                </c:pt>
                <c:pt idx="6">
                  <c:v>85.727615296201662</c:v>
                </c:pt>
                <c:pt idx="7">
                  <c:v>82.807253190060436</c:v>
                </c:pt>
                <c:pt idx="9">
                  <c:v>80.357370792368414</c:v>
                </c:pt>
                <c:pt idx="10">
                  <c:v>75.724737309002819</c:v>
                </c:pt>
                <c:pt idx="12">
                  <c:v>84.848053272349887</c:v>
                </c:pt>
                <c:pt idx="13">
                  <c:v>80.273972602739548</c:v>
                </c:pt>
                <c:pt idx="15">
                  <c:v>77.09736227045407</c:v>
                </c:pt>
                <c:pt idx="16">
                  <c:v>75.605918457245451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363-4ED1-902E-F6151C388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axId val="226027048"/>
        <c:axId val="226027440"/>
      </c:barChart>
      <c:catAx>
        <c:axId val="226027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6027440"/>
        <c:crosses val="autoZero"/>
        <c:auto val="1"/>
        <c:lblAlgn val="ctr"/>
        <c:lblOffset val="100"/>
        <c:noMultiLvlLbl val="0"/>
      </c:catAx>
      <c:valAx>
        <c:axId val="226027440"/>
        <c:scaling>
          <c:orientation val="minMax"/>
          <c:max val="100"/>
          <c:min val="0"/>
        </c:scaling>
        <c:delete val="1"/>
        <c:axPos val="l"/>
        <c:numFmt formatCode="###0\%" sourceLinked="1"/>
        <c:majorTickMark val="out"/>
        <c:minorTickMark val="none"/>
        <c:tickLblPos val="none"/>
        <c:crossAx val="226027048"/>
        <c:crosses val="autoZero"/>
        <c:crossBetween val="between"/>
      </c:valAx>
      <c:spPr>
        <a:noFill/>
        <a:ln w="25397"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bg2">
              <a:lumMod val="50000"/>
            </a:schemeClr>
          </a:solidFill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490262568903316E-2"/>
          <c:y val="3.7303947329069657E-2"/>
          <c:w val="0.97019474862193378"/>
          <c:h val="0.83535954916964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Arkusz1!$D$1</c:f>
              <c:strCache>
                <c:ptCount val="1"/>
                <c:pt idx="0">
                  <c:v>średni czas trwania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357-4120-93AB-31F9B81BD1DC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57-4120-93AB-31F9B81BD1D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357-4120-93AB-31F9B81BD1DC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57-4120-93AB-31F9B81BD1DC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357-4120-93AB-31F9B81BD1DC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357-4120-93AB-31F9B81BD1DC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357-4120-93AB-31F9B81BD1DC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357-4120-93AB-31F9B81BD1DC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3357-4120-93AB-31F9B81BD1DC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357-4120-93AB-31F9B81BD1D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Arkusz1!$A$2:$A$12</c:f>
              <c:numCache>
                <c:formatCode>General</c:formatCode>
                <c:ptCount val="11"/>
                <c:pt idx="0">
                  <c:v>1997</c:v>
                </c:pt>
                <c:pt idx="1">
                  <c:v>2001</c:v>
                </c:pt>
                <c:pt idx="2">
                  <c:v>2005</c:v>
                </c:pt>
                <c:pt idx="3">
                  <c:v>2011</c:v>
                </c:pt>
                <c:pt idx="4">
                  <c:v>2017</c:v>
                </c:pt>
                <c:pt idx="6">
                  <c:v>1997</c:v>
                </c:pt>
                <c:pt idx="7">
                  <c:v>2001</c:v>
                </c:pt>
                <c:pt idx="8">
                  <c:v>2005</c:v>
                </c:pt>
                <c:pt idx="9">
                  <c:v>2011</c:v>
                </c:pt>
                <c:pt idx="10">
                  <c:v>2017</c:v>
                </c:pt>
              </c:numCache>
            </c:numRef>
          </c:cat>
          <c:val>
            <c:numRef>
              <c:f>Arkusz1!$D$2:$D$12</c:f>
              <c:numCache>
                <c:formatCode>General</c:formatCode>
                <c:ptCount val="11"/>
                <c:pt idx="2" formatCode="0.0">
                  <c:v>20.596317989309174</c:v>
                </c:pt>
                <c:pt idx="3" formatCode="0.0">
                  <c:v>16.156056633195277</c:v>
                </c:pt>
                <c:pt idx="4" formatCode="0.0">
                  <c:v>15.135392707080619</c:v>
                </c:pt>
                <c:pt idx="7" formatCode="0.0">
                  <c:v>18.622555139409091</c:v>
                </c:pt>
                <c:pt idx="8" formatCode="0.0">
                  <c:v>14.143480632842364</c:v>
                </c:pt>
                <c:pt idx="9" formatCode="0.0">
                  <c:v>13.301907968574636</c:v>
                </c:pt>
                <c:pt idx="10" formatCode="0.0">
                  <c:v>14.278890677806887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357-4120-93AB-31F9B81BD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028616"/>
        <c:axId val="225622312"/>
      </c:barChart>
      <c:catAx>
        <c:axId val="226028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5622312"/>
        <c:crosses val="autoZero"/>
        <c:auto val="1"/>
        <c:lblAlgn val="ctr"/>
        <c:lblOffset val="100"/>
        <c:noMultiLvlLbl val="0"/>
      </c:catAx>
      <c:valAx>
        <c:axId val="225622312"/>
        <c:scaling>
          <c:orientation val="minMax"/>
          <c:max val="30"/>
          <c:min val="10"/>
        </c:scaling>
        <c:delete val="0"/>
        <c:axPos val="l"/>
        <c:numFmt formatCode="General" sourceLinked="1"/>
        <c:majorTickMark val="out"/>
        <c:minorTickMark val="none"/>
        <c:tickLblPos val="none"/>
        <c:crossAx val="2260286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bg2">
              <a:lumMod val="50000"/>
            </a:schemeClr>
          </a:solidFill>
        </a:defRPr>
      </a:pPr>
      <a:endParaRPr lang="pl-PL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496073686020647"/>
          <c:y val="0.20650531978868047"/>
          <c:w val="0.78591802443242309"/>
          <c:h val="0.7718706412647623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stale</c:v>
                </c:pt>
              </c:strCache>
            </c:strRef>
          </c:tx>
          <c:spPr>
            <a:solidFill>
              <a:srgbClr val="FF0101"/>
            </a:solidFill>
          </c:spPr>
          <c:invertIfNegative val="0"/>
          <c:dLbls>
            <c:delete val="1"/>
          </c:dLbls>
          <c:cat>
            <c:strRef>
              <c:f>Arkusz1!$B$1:$I$1</c:f>
              <c:strCache>
                <c:ptCount val="8"/>
                <c:pt idx="0">
                  <c:v>Ogółem</c:v>
                </c:pt>
                <c:pt idx="1">
                  <c:v>Kolumna1</c:v>
                </c:pt>
                <c:pt idx="2">
                  <c:v>Kolumna2</c:v>
                </c:pt>
                <c:pt idx="3">
                  <c:v>Kolumna22</c:v>
                </c:pt>
                <c:pt idx="4">
                  <c:v>Kolumna3</c:v>
                </c:pt>
                <c:pt idx="5">
                  <c:v>18-29</c:v>
                </c:pt>
                <c:pt idx="6">
                  <c:v>30-49</c:v>
                </c:pt>
                <c:pt idx="7">
                  <c:v>50+</c:v>
                </c:pt>
              </c:strCache>
            </c:strRef>
          </c:cat>
          <c:val>
            <c:numRef>
              <c:f>Arkusz1!$B$2:$I$2</c:f>
              <c:numCache>
                <c:formatCode>General</c:formatCode>
                <c:ptCount val="8"/>
                <c:pt idx="0" formatCode="0%">
                  <c:v>0</c:v>
                </c:pt>
                <c:pt idx="2" formatCode="0%">
                  <c:v>0</c:v>
                </c:pt>
                <c:pt idx="3" formatCode="0%">
                  <c:v>0</c:v>
                </c:pt>
                <c:pt idx="5" formatCode="0%">
                  <c:v>0</c:v>
                </c:pt>
                <c:pt idx="6" formatCode="0%">
                  <c:v>0</c:v>
                </c:pt>
                <c:pt idx="7" formatCode="0%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27-4B91-B99F-1DB0E1072D1B}"/>
            </c:ext>
          </c:extLst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często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01744181679858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EE0-4AA3-8945-7F58D90B165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7180227099823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EE0-4AA3-8945-7F58D90B165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9026158969876361E-3"/>
                  <c:y val="-2.8492777401803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EE0-4AA3-8945-7F58D90B165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90261589698761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EE0-4AA3-8945-7F58D90B165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1446220438984092E-2"/>
                  <c:y val="-2.84972651600963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EE0-4AA3-8945-7F58D90B165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01744181679858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EE0-4AA3-8945-7F58D90B165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Arkusz1!$B$1:$I$1</c:f>
              <c:strCache>
                <c:ptCount val="8"/>
                <c:pt idx="0">
                  <c:v>Ogółem</c:v>
                </c:pt>
                <c:pt idx="1">
                  <c:v>Kolumna1</c:v>
                </c:pt>
                <c:pt idx="2">
                  <c:v>Kolumna2</c:v>
                </c:pt>
                <c:pt idx="3">
                  <c:v>Kolumna22</c:v>
                </c:pt>
                <c:pt idx="4">
                  <c:v>Kolumna3</c:v>
                </c:pt>
                <c:pt idx="5">
                  <c:v>18-29</c:v>
                </c:pt>
                <c:pt idx="6">
                  <c:v>30-49</c:v>
                </c:pt>
                <c:pt idx="7">
                  <c:v>50+</c:v>
                </c:pt>
              </c:strCache>
            </c:strRef>
          </c:cat>
          <c:val>
            <c:numRef>
              <c:f>Arkusz1!$B$3:$I$3</c:f>
              <c:numCache>
                <c:formatCode>General</c:formatCode>
                <c:ptCount val="8"/>
                <c:pt idx="0" formatCode="0%">
                  <c:v>2.0000000000000004E-2</c:v>
                </c:pt>
                <c:pt idx="2" formatCode="0%">
                  <c:v>1.0000000000000002E-2</c:v>
                </c:pt>
                <c:pt idx="3" formatCode="0%">
                  <c:v>3.0000000000000002E-2</c:v>
                </c:pt>
                <c:pt idx="5" formatCode="0%">
                  <c:v>2.0000000000000004E-2</c:v>
                </c:pt>
                <c:pt idx="6" formatCode="0%">
                  <c:v>2.0000000000000004E-2</c:v>
                </c:pt>
                <c:pt idx="7" formatCode="0%">
                  <c:v>2.0000000000000004E-2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27-4B91-B99F-1DB0E1072D1B}"/>
            </c:ext>
          </c:extLst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czasami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Arkusz1!$B$1:$I$1</c:f>
              <c:strCache>
                <c:ptCount val="8"/>
                <c:pt idx="0">
                  <c:v>Ogółem</c:v>
                </c:pt>
                <c:pt idx="1">
                  <c:v>Kolumna1</c:v>
                </c:pt>
                <c:pt idx="2">
                  <c:v>Kolumna2</c:v>
                </c:pt>
                <c:pt idx="3">
                  <c:v>Kolumna22</c:v>
                </c:pt>
                <c:pt idx="4">
                  <c:v>Kolumna3</c:v>
                </c:pt>
                <c:pt idx="5">
                  <c:v>18-29</c:v>
                </c:pt>
                <c:pt idx="6">
                  <c:v>30-49</c:v>
                </c:pt>
                <c:pt idx="7">
                  <c:v>50+</c:v>
                </c:pt>
              </c:strCache>
            </c:strRef>
          </c:cat>
          <c:val>
            <c:numRef>
              <c:f>Arkusz1!$B$4:$I$4</c:f>
              <c:numCache>
                <c:formatCode>General</c:formatCode>
                <c:ptCount val="8"/>
                <c:pt idx="0" formatCode="0%">
                  <c:v>0.22</c:v>
                </c:pt>
                <c:pt idx="2" formatCode="0%">
                  <c:v>0.15000000000000002</c:v>
                </c:pt>
                <c:pt idx="3" formatCode="0%">
                  <c:v>0.28000000000000008</c:v>
                </c:pt>
                <c:pt idx="5" formatCode="0%">
                  <c:v>0.17</c:v>
                </c:pt>
                <c:pt idx="6" formatCode="0%">
                  <c:v>0.22</c:v>
                </c:pt>
                <c:pt idx="7" formatCode="0%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327-4B91-B99F-1DB0E1072D1B}"/>
            </c:ext>
          </c:extLst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bardzo rzadko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Arkusz1!$B$1:$I$1</c:f>
              <c:strCache>
                <c:ptCount val="8"/>
                <c:pt idx="0">
                  <c:v>Ogółem</c:v>
                </c:pt>
                <c:pt idx="1">
                  <c:v>Kolumna1</c:v>
                </c:pt>
                <c:pt idx="2">
                  <c:v>Kolumna2</c:v>
                </c:pt>
                <c:pt idx="3">
                  <c:v>Kolumna22</c:v>
                </c:pt>
                <c:pt idx="4">
                  <c:v>Kolumna3</c:v>
                </c:pt>
                <c:pt idx="5">
                  <c:v>18-29</c:v>
                </c:pt>
                <c:pt idx="6">
                  <c:v>30-49</c:v>
                </c:pt>
                <c:pt idx="7">
                  <c:v>50+</c:v>
                </c:pt>
              </c:strCache>
            </c:strRef>
          </c:cat>
          <c:val>
            <c:numRef>
              <c:f>Arkusz1!$B$5:$I$5</c:f>
              <c:numCache>
                <c:formatCode>General</c:formatCode>
                <c:ptCount val="8"/>
                <c:pt idx="0" formatCode="0%">
                  <c:v>0.26</c:v>
                </c:pt>
                <c:pt idx="2" formatCode="0%">
                  <c:v>0.23</c:v>
                </c:pt>
                <c:pt idx="3" formatCode="0%">
                  <c:v>0.29000000000000004</c:v>
                </c:pt>
                <c:pt idx="5" formatCode="0%">
                  <c:v>0.24000000000000002</c:v>
                </c:pt>
                <c:pt idx="6" formatCode="0%">
                  <c:v>0.28000000000000008</c:v>
                </c:pt>
                <c:pt idx="7" formatCode="0%">
                  <c:v>0.24000000000000002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327-4B91-B99F-1DB0E1072D1B}"/>
            </c:ext>
          </c:extLst>
        </c:ser>
        <c:ser>
          <c:idx val="4"/>
          <c:order val="4"/>
          <c:tx>
            <c:strRef>
              <c:f>Arkusz1!$A$6</c:f>
              <c:strCache>
                <c:ptCount val="1"/>
                <c:pt idx="0">
                  <c:v>nigdy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Arkusz1!$B$1:$I$1</c:f>
              <c:strCache>
                <c:ptCount val="8"/>
                <c:pt idx="0">
                  <c:v>Ogółem</c:v>
                </c:pt>
                <c:pt idx="1">
                  <c:v>Kolumna1</c:v>
                </c:pt>
                <c:pt idx="2">
                  <c:v>Kolumna2</c:v>
                </c:pt>
                <c:pt idx="3">
                  <c:v>Kolumna22</c:v>
                </c:pt>
                <c:pt idx="4">
                  <c:v>Kolumna3</c:v>
                </c:pt>
                <c:pt idx="5">
                  <c:v>18-29</c:v>
                </c:pt>
                <c:pt idx="6">
                  <c:v>30-49</c:v>
                </c:pt>
                <c:pt idx="7">
                  <c:v>50+</c:v>
                </c:pt>
              </c:strCache>
            </c:strRef>
          </c:cat>
          <c:val>
            <c:numRef>
              <c:f>Arkusz1!$B$6:$I$6</c:f>
              <c:numCache>
                <c:formatCode>General</c:formatCode>
                <c:ptCount val="8"/>
                <c:pt idx="0" formatCode="0%">
                  <c:v>0.48000000000000004</c:v>
                </c:pt>
                <c:pt idx="2" formatCode="0%">
                  <c:v>0.58000000000000007</c:v>
                </c:pt>
                <c:pt idx="3" formatCode="0%">
                  <c:v>0.38000000000000006</c:v>
                </c:pt>
                <c:pt idx="5" formatCode="0%">
                  <c:v>0.52</c:v>
                </c:pt>
                <c:pt idx="6" formatCode="0%">
                  <c:v>0.46</c:v>
                </c:pt>
                <c:pt idx="7" formatCode="0%">
                  <c:v>0.48000000000000004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327-4B91-B99F-1DB0E1072D1B}"/>
            </c:ext>
          </c:extLst>
        </c:ser>
        <c:ser>
          <c:idx val="5"/>
          <c:order val="5"/>
          <c:tx>
            <c:strRef>
              <c:f>Arkusz1!$A$7</c:f>
              <c:strCache>
                <c:ptCount val="1"/>
                <c:pt idx="0">
                  <c:v>jeszcze nie współżyliśmy seksualine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EE0-4AA3-8945-7F58D90B165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EE0-4AA3-8945-7F58D90B165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EE0-4AA3-8945-7F58D90B1650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52616272519787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EE0-4AA3-8945-7F58D90B165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EE0-4AA3-8945-7F58D90B165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Arkusz1!$B$1:$I$1</c:f>
              <c:strCache>
                <c:ptCount val="8"/>
                <c:pt idx="0">
                  <c:v>Ogółem</c:v>
                </c:pt>
                <c:pt idx="1">
                  <c:v>Kolumna1</c:v>
                </c:pt>
                <c:pt idx="2">
                  <c:v>Kolumna2</c:v>
                </c:pt>
                <c:pt idx="3">
                  <c:v>Kolumna22</c:v>
                </c:pt>
                <c:pt idx="4">
                  <c:v>Kolumna3</c:v>
                </c:pt>
                <c:pt idx="5">
                  <c:v>18-29</c:v>
                </c:pt>
                <c:pt idx="6">
                  <c:v>30-49</c:v>
                </c:pt>
                <c:pt idx="7">
                  <c:v>50+</c:v>
                </c:pt>
              </c:strCache>
            </c:strRef>
          </c:cat>
          <c:val>
            <c:numRef>
              <c:f>Arkusz1!$B$7:$I$7</c:f>
              <c:numCache>
                <c:formatCode>General</c:formatCode>
                <c:ptCount val="8"/>
                <c:pt idx="5" formatCode="0%">
                  <c:v>1.0000000000000002E-2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327-4B91-B99F-1DB0E1072D1B}"/>
            </c:ext>
          </c:extLst>
        </c:ser>
        <c:ser>
          <c:idx val="6"/>
          <c:order val="6"/>
          <c:tx>
            <c:strRef>
              <c:f>Arkusz1!$A$8</c:f>
              <c:strCache>
                <c:ptCount val="1"/>
                <c:pt idx="0">
                  <c:v>odmowa odpowiedzi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Arkusz1!$B$1:$I$1</c:f>
              <c:strCache>
                <c:ptCount val="8"/>
                <c:pt idx="0">
                  <c:v>Ogółem</c:v>
                </c:pt>
                <c:pt idx="1">
                  <c:v>Kolumna1</c:v>
                </c:pt>
                <c:pt idx="2">
                  <c:v>Kolumna2</c:v>
                </c:pt>
                <c:pt idx="3">
                  <c:v>Kolumna22</c:v>
                </c:pt>
                <c:pt idx="4">
                  <c:v>Kolumna3</c:v>
                </c:pt>
                <c:pt idx="5">
                  <c:v>18-29</c:v>
                </c:pt>
                <c:pt idx="6">
                  <c:v>30-49</c:v>
                </c:pt>
                <c:pt idx="7">
                  <c:v>50+</c:v>
                </c:pt>
              </c:strCache>
            </c:strRef>
          </c:cat>
          <c:val>
            <c:numRef>
              <c:f>Arkusz1!$B$8:$I$8</c:f>
              <c:numCache>
                <c:formatCode>General</c:formatCode>
                <c:ptCount val="8"/>
                <c:pt idx="0" formatCode="0%">
                  <c:v>2.0000000000000004E-2</c:v>
                </c:pt>
                <c:pt idx="2" formatCode="0%">
                  <c:v>3.0000000000000002E-2</c:v>
                </c:pt>
                <c:pt idx="3" formatCode="0%">
                  <c:v>2.0000000000000004E-2</c:v>
                </c:pt>
                <c:pt idx="5" formatCode="0%">
                  <c:v>4.0000000000000008E-2</c:v>
                </c:pt>
                <c:pt idx="6" formatCode="0%">
                  <c:v>2.0000000000000004E-2</c:v>
                </c:pt>
                <c:pt idx="7" formatCode="0%">
                  <c:v>3.0000000000000002E-2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EE0-4AA3-8945-7F58D90B16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8"/>
        <c:overlap val="100"/>
        <c:axId val="225291640"/>
        <c:axId val="225291248"/>
      </c:barChart>
      <c:catAx>
        <c:axId val="22529164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25291248"/>
        <c:crosses val="autoZero"/>
        <c:auto val="1"/>
        <c:lblAlgn val="ctr"/>
        <c:lblOffset val="100"/>
        <c:noMultiLvlLbl val="0"/>
      </c:catAx>
      <c:valAx>
        <c:axId val="22529124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252916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9.5706625859505526E-3"/>
          <c:y val="1.4107492581735539E-2"/>
          <c:w val="0.98915753514305127"/>
          <c:h val="0.1598653941777628"/>
        </c:manualLayout>
      </c:layout>
      <c:overlay val="0"/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496073686020658"/>
          <c:y val="0.20650531978868047"/>
          <c:w val="0.78591802443242309"/>
          <c:h val="0.771870641264762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Arkusz1!$B$1:$I$1</c:f>
              <c:strCache>
                <c:ptCount val="8"/>
                <c:pt idx="0">
                  <c:v>Ogółem</c:v>
                </c:pt>
                <c:pt idx="1">
                  <c:v>Kolumna1</c:v>
                </c:pt>
                <c:pt idx="2">
                  <c:v>Kolumna2</c:v>
                </c:pt>
                <c:pt idx="3">
                  <c:v>Kolumna22</c:v>
                </c:pt>
                <c:pt idx="4">
                  <c:v>Kolumna3</c:v>
                </c:pt>
                <c:pt idx="5">
                  <c:v>18-29</c:v>
                </c:pt>
                <c:pt idx="6">
                  <c:v>30-49</c:v>
                </c:pt>
                <c:pt idx="7">
                  <c:v>50+</c:v>
                </c:pt>
              </c:strCache>
            </c:strRef>
          </c:cat>
          <c:val>
            <c:numRef>
              <c:f>Arkusz1!$B$2:$I$2</c:f>
              <c:numCache>
                <c:formatCode>General</c:formatCode>
                <c:ptCount val="8"/>
                <c:pt idx="0" formatCode="0%">
                  <c:v>0.23</c:v>
                </c:pt>
                <c:pt idx="2" formatCode="0%">
                  <c:v>0.34</c:v>
                </c:pt>
                <c:pt idx="3" formatCode="0%">
                  <c:v>0.14000000000000001</c:v>
                </c:pt>
                <c:pt idx="5" formatCode="0%">
                  <c:v>0.29000000000000004</c:v>
                </c:pt>
                <c:pt idx="6" formatCode="0%">
                  <c:v>0.43000000000000005</c:v>
                </c:pt>
                <c:pt idx="7" formatCode="0%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27-4B91-B99F-1DB0E1072D1B}"/>
            </c:ext>
          </c:extLst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Arkusz1!$B$1:$I$1</c:f>
              <c:strCache>
                <c:ptCount val="8"/>
                <c:pt idx="0">
                  <c:v>Ogółem</c:v>
                </c:pt>
                <c:pt idx="1">
                  <c:v>Kolumna1</c:v>
                </c:pt>
                <c:pt idx="2">
                  <c:v>Kolumna2</c:v>
                </c:pt>
                <c:pt idx="3">
                  <c:v>Kolumna22</c:v>
                </c:pt>
                <c:pt idx="4">
                  <c:v>Kolumna3</c:v>
                </c:pt>
                <c:pt idx="5">
                  <c:v>18-29</c:v>
                </c:pt>
                <c:pt idx="6">
                  <c:v>30-49</c:v>
                </c:pt>
                <c:pt idx="7">
                  <c:v>50+</c:v>
                </c:pt>
              </c:strCache>
            </c:strRef>
          </c:cat>
          <c:val>
            <c:numRef>
              <c:f>Arkusz1!$B$3:$I$3</c:f>
              <c:numCache>
                <c:formatCode>General</c:formatCode>
                <c:ptCount val="8"/>
                <c:pt idx="0" formatCode="0%">
                  <c:v>0.73000000000000009</c:v>
                </c:pt>
                <c:pt idx="2" formatCode="0%">
                  <c:v>0.63000000000000012</c:v>
                </c:pt>
                <c:pt idx="3" formatCode="0%">
                  <c:v>0.81</c:v>
                </c:pt>
                <c:pt idx="5" formatCode="0%">
                  <c:v>0.69000000000000006</c:v>
                </c:pt>
                <c:pt idx="6" formatCode="0%">
                  <c:v>0.54</c:v>
                </c:pt>
                <c:pt idx="7" formatCode="0%">
                  <c:v>0.85000000000000009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27-4B91-B99F-1DB0E1072D1B}"/>
            </c:ext>
          </c:extLst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odmowa odpowiedzi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Arkusz1!$B$1:$I$1</c:f>
              <c:strCache>
                <c:ptCount val="8"/>
                <c:pt idx="0">
                  <c:v>Ogółem</c:v>
                </c:pt>
                <c:pt idx="1">
                  <c:v>Kolumna1</c:v>
                </c:pt>
                <c:pt idx="2">
                  <c:v>Kolumna2</c:v>
                </c:pt>
                <c:pt idx="3">
                  <c:v>Kolumna22</c:v>
                </c:pt>
                <c:pt idx="4">
                  <c:v>Kolumna3</c:v>
                </c:pt>
                <c:pt idx="5">
                  <c:v>18-29</c:v>
                </c:pt>
                <c:pt idx="6">
                  <c:v>30-49</c:v>
                </c:pt>
                <c:pt idx="7">
                  <c:v>50+</c:v>
                </c:pt>
              </c:strCache>
            </c:strRef>
          </c:cat>
          <c:val>
            <c:numRef>
              <c:f>Arkusz1!$B$4:$I$4</c:f>
              <c:numCache>
                <c:formatCode>General</c:formatCode>
                <c:ptCount val="8"/>
                <c:pt idx="0" formatCode="0%">
                  <c:v>4.0000000000000008E-2</c:v>
                </c:pt>
                <c:pt idx="2" formatCode="0%">
                  <c:v>3.0000000000000002E-2</c:v>
                </c:pt>
                <c:pt idx="3" formatCode="0%">
                  <c:v>0.05</c:v>
                </c:pt>
                <c:pt idx="5" formatCode="0%">
                  <c:v>2.0000000000000004E-2</c:v>
                </c:pt>
                <c:pt idx="6" formatCode="0%">
                  <c:v>3.0000000000000002E-2</c:v>
                </c:pt>
                <c:pt idx="7" formatCode="0%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327-4B91-B99F-1DB0E1072D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8"/>
        <c:overlap val="100"/>
        <c:axId val="225938056"/>
        <c:axId val="225937272"/>
      </c:barChart>
      <c:catAx>
        <c:axId val="22593805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25937272"/>
        <c:crosses val="autoZero"/>
        <c:auto val="1"/>
        <c:lblAlgn val="ctr"/>
        <c:lblOffset val="100"/>
        <c:noMultiLvlLbl val="0"/>
      </c:catAx>
      <c:valAx>
        <c:axId val="22593727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259380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9.5706625859505526E-3"/>
          <c:y val="8.4080395497162942E-3"/>
          <c:w val="0.95039240107155853"/>
          <c:h val="8.817502616363157E-2"/>
        </c:manualLayout>
      </c:layout>
      <c:overlay val="0"/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496073686020641"/>
          <c:y val="0.20650531978868047"/>
          <c:w val="0.78591802443242309"/>
          <c:h val="0.7718706412647621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zdecydowanie się zgadzam</c:v>
                </c:pt>
              </c:strCache>
            </c:strRef>
          </c:tx>
          <c:spPr>
            <a:solidFill>
              <a:srgbClr val="FF010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Arkusz1!$B$1:$I$1</c:f>
              <c:strCache>
                <c:ptCount val="8"/>
                <c:pt idx="0">
                  <c:v>Ogółem</c:v>
                </c:pt>
                <c:pt idx="1">
                  <c:v>Kolumna1</c:v>
                </c:pt>
                <c:pt idx="2">
                  <c:v>Kolumna2</c:v>
                </c:pt>
                <c:pt idx="3">
                  <c:v>Kolumna22</c:v>
                </c:pt>
                <c:pt idx="4">
                  <c:v>Kolumna3</c:v>
                </c:pt>
                <c:pt idx="5">
                  <c:v>18-29</c:v>
                </c:pt>
                <c:pt idx="6">
                  <c:v>30-49</c:v>
                </c:pt>
                <c:pt idx="7">
                  <c:v>50+</c:v>
                </c:pt>
              </c:strCache>
            </c:strRef>
          </c:cat>
          <c:val>
            <c:numRef>
              <c:f>Arkusz1!$B$2:$I$2</c:f>
              <c:numCache>
                <c:formatCode>General</c:formatCode>
                <c:ptCount val="8"/>
                <c:pt idx="0" formatCode="0%">
                  <c:v>4.0000000000000008E-2</c:v>
                </c:pt>
                <c:pt idx="2" formatCode="0%">
                  <c:v>4.0000000000000008E-2</c:v>
                </c:pt>
                <c:pt idx="3" formatCode="0%">
                  <c:v>4.0000000000000008E-2</c:v>
                </c:pt>
                <c:pt idx="5" formatCode="0%">
                  <c:v>0.05</c:v>
                </c:pt>
                <c:pt idx="6" formatCode="0%">
                  <c:v>4.0000000000000008E-2</c:v>
                </c:pt>
                <c:pt idx="7" formatCode="0%">
                  <c:v>4.0000000000000008E-2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27-4B91-B99F-1DB0E1072D1B}"/>
            </c:ext>
          </c:extLst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raczej się zgadzam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Arkusz1!$B$1:$I$1</c:f>
              <c:strCache>
                <c:ptCount val="8"/>
                <c:pt idx="0">
                  <c:v>Ogółem</c:v>
                </c:pt>
                <c:pt idx="1">
                  <c:v>Kolumna1</c:v>
                </c:pt>
                <c:pt idx="2">
                  <c:v>Kolumna2</c:v>
                </c:pt>
                <c:pt idx="3">
                  <c:v>Kolumna22</c:v>
                </c:pt>
                <c:pt idx="4">
                  <c:v>Kolumna3</c:v>
                </c:pt>
                <c:pt idx="5">
                  <c:v>18-29</c:v>
                </c:pt>
                <c:pt idx="6">
                  <c:v>30-49</c:v>
                </c:pt>
                <c:pt idx="7">
                  <c:v>50+</c:v>
                </c:pt>
              </c:strCache>
            </c:strRef>
          </c:cat>
          <c:val>
            <c:numRef>
              <c:f>Arkusz1!$B$3:$I$3</c:f>
              <c:numCache>
                <c:formatCode>General</c:formatCode>
                <c:ptCount val="8"/>
                <c:pt idx="0" formatCode="0%">
                  <c:v>0.13</c:v>
                </c:pt>
                <c:pt idx="2" formatCode="0%">
                  <c:v>0.15000000000000002</c:v>
                </c:pt>
                <c:pt idx="3" formatCode="0%">
                  <c:v>0.1</c:v>
                </c:pt>
                <c:pt idx="5" formatCode="0%">
                  <c:v>0.11</c:v>
                </c:pt>
                <c:pt idx="6" formatCode="0%">
                  <c:v>0.14000000000000001</c:v>
                </c:pt>
                <c:pt idx="7" formatCode="0%">
                  <c:v>0.12000000000000001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27-4B91-B99F-1DB0E1072D1B}"/>
            </c:ext>
          </c:extLst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ani się zgadzam, ani nie zgadzam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Arkusz1!$B$1:$I$1</c:f>
              <c:strCache>
                <c:ptCount val="8"/>
                <c:pt idx="0">
                  <c:v>Ogółem</c:v>
                </c:pt>
                <c:pt idx="1">
                  <c:v>Kolumna1</c:v>
                </c:pt>
                <c:pt idx="2">
                  <c:v>Kolumna2</c:v>
                </c:pt>
                <c:pt idx="3">
                  <c:v>Kolumna22</c:v>
                </c:pt>
                <c:pt idx="4">
                  <c:v>Kolumna3</c:v>
                </c:pt>
                <c:pt idx="5">
                  <c:v>18-29</c:v>
                </c:pt>
                <c:pt idx="6">
                  <c:v>30-49</c:v>
                </c:pt>
                <c:pt idx="7">
                  <c:v>50+</c:v>
                </c:pt>
              </c:strCache>
            </c:strRef>
          </c:cat>
          <c:val>
            <c:numRef>
              <c:f>Arkusz1!$B$4:$I$4</c:f>
              <c:numCache>
                <c:formatCode>General</c:formatCode>
                <c:ptCount val="8"/>
                <c:pt idx="0" formatCode="0%">
                  <c:v>0.18000000000000002</c:v>
                </c:pt>
                <c:pt idx="2" formatCode="0%">
                  <c:v>0.21000000000000002</c:v>
                </c:pt>
                <c:pt idx="3" formatCode="0%">
                  <c:v>0.16</c:v>
                </c:pt>
                <c:pt idx="5" formatCode="0%">
                  <c:v>0.19</c:v>
                </c:pt>
                <c:pt idx="6" formatCode="0%">
                  <c:v>0.19</c:v>
                </c:pt>
                <c:pt idx="7" formatCode="0%">
                  <c:v>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327-4B91-B99F-1DB0E1072D1B}"/>
            </c:ext>
          </c:extLst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raczej się nie zgadzam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Arkusz1!$B$1:$I$1</c:f>
              <c:strCache>
                <c:ptCount val="8"/>
                <c:pt idx="0">
                  <c:v>Ogółem</c:v>
                </c:pt>
                <c:pt idx="1">
                  <c:v>Kolumna1</c:v>
                </c:pt>
                <c:pt idx="2">
                  <c:v>Kolumna2</c:v>
                </c:pt>
                <c:pt idx="3">
                  <c:v>Kolumna22</c:v>
                </c:pt>
                <c:pt idx="4">
                  <c:v>Kolumna3</c:v>
                </c:pt>
                <c:pt idx="5">
                  <c:v>18-29</c:v>
                </c:pt>
                <c:pt idx="6">
                  <c:v>30-49</c:v>
                </c:pt>
                <c:pt idx="7">
                  <c:v>50+</c:v>
                </c:pt>
              </c:strCache>
            </c:strRef>
          </c:cat>
          <c:val>
            <c:numRef>
              <c:f>Arkusz1!$B$5:$I$5</c:f>
              <c:numCache>
                <c:formatCode>General</c:formatCode>
                <c:ptCount val="8"/>
                <c:pt idx="0" formatCode="0%">
                  <c:v>0.27</c:v>
                </c:pt>
                <c:pt idx="2" formatCode="0%">
                  <c:v>0.29000000000000004</c:v>
                </c:pt>
                <c:pt idx="3" formatCode="0%">
                  <c:v>0.25</c:v>
                </c:pt>
                <c:pt idx="5" formatCode="0%">
                  <c:v>0.27</c:v>
                </c:pt>
                <c:pt idx="6" formatCode="0%">
                  <c:v>0.27</c:v>
                </c:pt>
                <c:pt idx="7" formatCode="0%">
                  <c:v>0.26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327-4B91-B99F-1DB0E1072D1B}"/>
            </c:ext>
          </c:extLst>
        </c:ser>
        <c:ser>
          <c:idx val="4"/>
          <c:order val="4"/>
          <c:tx>
            <c:strRef>
              <c:f>Arkusz1!$A$6</c:f>
              <c:strCache>
                <c:ptCount val="1"/>
                <c:pt idx="0">
                  <c:v>zdecydowanie się nie zgadzam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Arkusz1!$B$1:$I$1</c:f>
              <c:strCache>
                <c:ptCount val="8"/>
                <c:pt idx="0">
                  <c:v>Ogółem</c:v>
                </c:pt>
                <c:pt idx="1">
                  <c:v>Kolumna1</c:v>
                </c:pt>
                <c:pt idx="2">
                  <c:v>Kolumna2</c:v>
                </c:pt>
                <c:pt idx="3">
                  <c:v>Kolumna22</c:v>
                </c:pt>
                <c:pt idx="4">
                  <c:v>Kolumna3</c:v>
                </c:pt>
                <c:pt idx="5">
                  <c:v>18-29</c:v>
                </c:pt>
                <c:pt idx="6">
                  <c:v>30-49</c:v>
                </c:pt>
                <c:pt idx="7">
                  <c:v>50+</c:v>
                </c:pt>
              </c:strCache>
            </c:strRef>
          </c:cat>
          <c:val>
            <c:numRef>
              <c:f>Arkusz1!$B$6:$I$6</c:f>
              <c:numCache>
                <c:formatCode>General</c:formatCode>
                <c:ptCount val="8"/>
                <c:pt idx="0" formatCode="0%">
                  <c:v>0.37000000000000005</c:v>
                </c:pt>
                <c:pt idx="2" formatCode="0%">
                  <c:v>0.29000000000000004</c:v>
                </c:pt>
                <c:pt idx="3" formatCode="0%">
                  <c:v>0.44</c:v>
                </c:pt>
                <c:pt idx="5" formatCode="0%">
                  <c:v>0.34</c:v>
                </c:pt>
                <c:pt idx="6" formatCode="0%">
                  <c:v>0.35000000000000003</c:v>
                </c:pt>
                <c:pt idx="7" formatCode="0%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327-4B91-B99F-1DB0E1072D1B}"/>
            </c:ext>
          </c:extLst>
        </c:ser>
        <c:ser>
          <c:idx val="5"/>
          <c:order val="5"/>
          <c:tx>
            <c:strRef>
              <c:f>Arkusz1!$A$7</c:f>
              <c:strCache>
                <c:ptCount val="1"/>
                <c:pt idx="0">
                  <c:v>odmowa odpowiedzi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Arkusz1!$B$1:$I$1</c:f>
              <c:strCache>
                <c:ptCount val="8"/>
                <c:pt idx="0">
                  <c:v>Ogółem</c:v>
                </c:pt>
                <c:pt idx="1">
                  <c:v>Kolumna1</c:v>
                </c:pt>
                <c:pt idx="2">
                  <c:v>Kolumna2</c:v>
                </c:pt>
                <c:pt idx="3">
                  <c:v>Kolumna22</c:v>
                </c:pt>
                <c:pt idx="4">
                  <c:v>Kolumna3</c:v>
                </c:pt>
                <c:pt idx="5">
                  <c:v>18-29</c:v>
                </c:pt>
                <c:pt idx="6">
                  <c:v>30-49</c:v>
                </c:pt>
                <c:pt idx="7">
                  <c:v>50+</c:v>
                </c:pt>
              </c:strCache>
            </c:strRef>
          </c:cat>
          <c:val>
            <c:numRef>
              <c:f>Arkusz1!$B$7:$I$7</c:f>
              <c:numCache>
                <c:formatCode>General</c:formatCode>
                <c:ptCount val="8"/>
                <c:pt idx="0" formatCode="0%">
                  <c:v>1.0000000000000002E-2</c:v>
                </c:pt>
                <c:pt idx="2" formatCode="0%">
                  <c:v>2.0000000000000004E-2</c:v>
                </c:pt>
                <c:pt idx="3" formatCode="0%">
                  <c:v>1.0000000000000002E-2</c:v>
                </c:pt>
                <c:pt idx="5" formatCode="0%">
                  <c:v>4.0000000000000008E-2</c:v>
                </c:pt>
                <c:pt idx="6" formatCode="0%">
                  <c:v>1.0000000000000002E-2</c:v>
                </c:pt>
                <c:pt idx="7" formatCode="0%">
                  <c:v>1.0000000000000002E-2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327-4B91-B99F-1DB0E1072D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8"/>
        <c:overlap val="100"/>
        <c:axId val="226390888"/>
        <c:axId val="226391280"/>
      </c:barChart>
      <c:catAx>
        <c:axId val="22639088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26391280"/>
        <c:crosses val="autoZero"/>
        <c:auto val="1"/>
        <c:lblAlgn val="ctr"/>
        <c:lblOffset val="100"/>
        <c:noMultiLvlLbl val="0"/>
      </c:catAx>
      <c:valAx>
        <c:axId val="22639128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263908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08424648569488E-2"/>
          <c:y val="1.4107524389830437E-2"/>
          <c:w val="0.95227526928410644"/>
          <c:h val="8.4942942641063765E-2"/>
        </c:manualLayout>
      </c:layout>
      <c:overlay val="0"/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9502550739098E-2"/>
          <c:y val="0"/>
          <c:w val="0.91320994898521757"/>
          <c:h val="0.964037592428795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Arkusz1!$A$2:$A$13</c:f>
              <c:strCache>
                <c:ptCount val="12"/>
                <c:pt idx="0">
                  <c:v>po spożyciu dużej dawki alkoholu</c:v>
                </c:pt>
                <c:pt idx="1">
                  <c:v>w czasie urlopu bez partnera(ki)</c:v>
                </c:pt>
                <c:pt idx="2">
                  <c:v>podczas podróży służbowych/konferencji / delegacji</c:v>
                </c:pt>
                <c:pt idx="3">
                  <c:v>w biurze / w zakładzie pracy</c:v>
                </c:pt>
                <c:pt idx="4">
                  <c:v>w klubie / na dyskotece</c:v>
                </c:pt>
                <c:pt idx="5">
                  <c:v>podczas wyjazdów integracyjnych</c:v>
                </c:pt>
                <c:pt idx="6">
                  <c:v>podczas dłuższego wyjazdu związanego z pracą zarobkową w Polsce</c:v>
                </c:pt>
                <c:pt idx="7">
                  <c:v>podczas dłuższego wyjazdu związanego z pracą zarobkową za granicą</c:v>
                </c:pt>
                <c:pt idx="8">
                  <c:v>po tym jak urwał mi się film</c:v>
                </c:pt>
                <c:pt idx="9">
                  <c:v>po narkotykach</c:v>
                </c:pt>
                <c:pt idx="10">
                  <c:v>po zażyciu dopalaczy</c:v>
                </c:pt>
                <c:pt idx="11">
                  <c:v>w innych</c:v>
                </c:pt>
              </c:strCache>
            </c:strRef>
          </c:cat>
          <c:val>
            <c:numRef>
              <c:f>Arkusz1!$B$2:$B$13</c:f>
              <c:numCache>
                <c:formatCode>###0%</c:formatCode>
                <c:ptCount val="12"/>
                <c:pt idx="0">
                  <c:v>0.26330289551913438</c:v>
                </c:pt>
                <c:pt idx="1">
                  <c:v>0.23724075834912603</c:v>
                </c:pt>
                <c:pt idx="2">
                  <c:v>0.17052880619961314</c:v>
                </c:pt>
                <c:pt idx="3">
                  <c:v>0.14715067640191917</c:v>
                </c:pt>
                <c:pt idx="4">
                  <c:v>0.13350399394587364</c:v>
                </c:pt>
                <c:pt idx="5">
                  <c:v>0.11135725240701033</c:v>
                </c:pt>
                <c:pt idx="6">
                  <c:v>0.10103606177313054</c:v>
                </c:pt>
                <c:pt idx="7">
                  <c:v>8.7967082252065731E-2</c:v>
                </c:pt>
                <c:pt idx="8">
                  <c:v>4.4890168947006648E-2</c:v>
                </c:pt>
                <c:pt idx="9">
                  <c:v>2.3601515760186452E-2</c:v>
                </c:pt>
                <c:pt idx="10">
                  <c:v>1.3536506530145653E-2</c:v>
                </c:pt>
                <c:pt idx="11">
                  <c:v>9.774568824105484E-2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E7-4F96-9154-25A87AED1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axId val="228153400"/>
        <c:axId val="228153792"/>
      </c:barChart>
      <c:catAx>
        <c:axId val="22815340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28153792"/>
        <c:crosses val="autoZero"/>
        <c:auto val="1"/>
        <c:lblAlgn val="ctr"/>
        <c:lblOffset val="100"/>
        <c:noMultiLvlLbl val="0"/>
      </c:catAx>
      <c:valAx>
        <c:axId val="228153792"/>
        <c:scaling>
          <c:orientation val="minMax"/>
          <c:max val="0.5"/>
        </c:scaling>
        <c:delete val="1"/>
        <c:axPos val="t"/>
        <c:numFmt formatCode="###0%" sourceLinked="1"/>
        <c:majorTickMark val="out"/>
        <c:minorTickMark val="none"/>
        <c:tickLblPos val="none"/>
        <c:crossAx val="228153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9502550739098E-2"/>
          <c:y val="0"/>
          <c:w val="0.91320994898521757"/>
          <c:h val="0.964037592428795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Arkusz1!$A$2:$A$14</c:f>
              <c:numCache>
                <c:formatCode>General</c:formatCode>
                <c:ptCount val="13"/>
              </c:numCache>
            </c:numRef>
          </c:cat>
          <c:val>
            <c:numRef>
              <c:f>Arkusz1!$B$2:$B$14</c:f>
              <c:numCache>
                <c:formatCode>###0%</c:formatCode>
                <c:ptCount val="13"/>
                <c:pt idx="0">
                  <c:v>0.20605549539292808</c:v>
                </c:pt>
                <c:pt idx="1">
                  <c:v>0.13120996522636191</c:v>
                </c:pt>
                <c:pt idx="2">
                  <c:v>8.5978499332827266E-2</c:v>
                </c:pt>
                <c:pt idx="3">
                  <c:v>9.2002746198914145E-2</c:v>
                </c:pt>
                <c:pt idx="4">
                  <c:v>0.13571645259349899</c:v>
                </c:pt>
                <c:pt idx="5">
                  <c:v>3.1341886239036713E-2</c:v>
                </c:pt>
                <c:pt idx="6">
                  <c:v>4.1180139173861395E-2</c:v>
                </c:pt>
                <c:pt idx="7">
                  <c:v>4.6979180074214394E-2</c:v>
                </c:pt>
                <c:pt idx="8">
                  <c:v>4.9351817487168784E-2</c:v>
                </c:pt>
                <c:pt idx="9">
                  <c:v>2.1125246472628513E-2</c:v>
                </c:pt>
                <c:pt idx="10">
                  <c:v>2.9177769130254071E-2</c:v>
                </c:pt>
                <c:pt idx="11">
                  <c:v>1.9207026947707064E-2</c:v>
                </c:pt>
                <c:pt idx="12">
                  <c:v>9.5444548607969484E-3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30-4AF5-B372-65F031BBDB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axId val="225624664"/>
        <c:axId val="225294776"/>
      </c:barChart>
      <c:catAx>
        <c:axId val="225624664"/>
        <c:scaling>
          <c:orientation val="maxMin"/>
        </c:scaling>
        <c:delete val="1"/>
        <c:axPos val="r"/>
        <c:numFmt formatCode="General" sourceLinked="0"/>
        <c:majorTickMark val="out"/>
        <c:minorTickMark val="none"/>
        <c:tickLblPos val="none"/>
        <c:crossAx val="225294776"/>
        <c:crosses val="autoZero"/>
        <c:auto val="1"/>
        <c:lblAlgn val="ctr"/>
        <c:lblOffset val="100"/>
        <c:noMultiLvlLbl val="0"/>
      </c:catAx>
      <c:valAx>
        <c:axId val="225294776"/>
        <c:scaling>
          <c:orientation val="maxMin"/>
          <c:max val="0.4"/>
        </c:scaling>
        <c:delete val="1"/>
        <c:axPos val="t"/>
        <c:numFmt formatCode="###0%" sourceLinked="1"/>
        <c:majorTickMark val="out"/>
        <c:minorTickMark val="none"/>
        <c:tickLblPos val="none"/>
        <c:crossAx val="2256246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C0EEF-A8D8-41E4-8E6E-6CD1F37ADD47}" type="datetimeFigureOut">
              <a:rPr lang="pl-PL" smtClean="0"/>
              <a:t>2017-02-15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ACC7E-5CA9-4C10-8F3A-675099C290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7775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6D7E7-96F9-4540-9663-F83AD03AFD94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71237-05E1-4DE3-99A7-BBFF4F2F9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30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520E7D-E933-4F26-A9FB-31B9ABC28306}" type="slidenum">
              <a:rPr lang="pl-PL" smtClean="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pPr/>
              <a:t>2</a:t>
            </a:fld>
            <a:endParaRPr lang="pl-PL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707" y="3228706"/>
            <a:ext cx="7279225" cy="3059117"/>
          </a:xfrm>
          <a:noFill/>
        </p:spPr>
        <p:txBody>
          <a:bodyPr/>
          <a:lstStyle/>
          <a:p>
            <a:pPr eaLnBrk="1" hangingPunct="1"/>
            <a:endParaRPr lang="nl-NL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13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5621697" y="6456325"/>
            <a:ext cx="4302625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B76BA7F-0776-4C2D-912A-A26945FC2A71}" type="slidenum">
              <a:rPr lang="pl-PL" sz="1200">
                <a:solidFill>
                  <a:prstClr val="black"/>
                </a:solidFill>
              </a:rPr>
              <a:pPr algn="r"/>
              <a:t>8</a:t>
            </a:fld>
            <a:endParaRPr lang="pl-PL" sz="120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707" y="3228706"/>
            <a:ext cx="7279225" cy="3059117"/>
          </a:xfrm>
          <a:noFill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312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FCB8-7B53-4C80-AA2D-FEA2AC94D404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E0D37-A58F-4C54-8796-83ED724A0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26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lko tytu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52400" y="288925"/>
            <a:ext cx="9144000" cy="346075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pl-PL" dirty="0" smtClean="0"/>
              <a:t>TYTUŁ SLAJDU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2400" y="1206500"/>
            <a:ext cx="9144000" cy="4483100"/>
          </a:xfrm>
        </p:spPr>
        <p:txBody>
          <a:bodyPr/>
          <a:lstStyle>
            <a:lvl1pPr marL="0" indent="0" algn="ctr">
              <a:buNone/>
              <a:defRPr sz="1600" b="0" i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</a:t>
            </a:r>
          </a:p>
        </p:txBody>
      </p:sp>
    </p:spTree>
    <p:extLst>
      <p:ext uri="{BB962C8B-B14F-4D97-AF65-F5344CB8AC3E}">
        <p14:creationId xmlns:p14="http://schemas.microsoft.com/office/powerpoint/2010/main" val="102692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lko tytu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52400" y="288925"/>
            <a:ext cx="9169400" cy="346075"/>
          </a:xfrm>
        </p:spPr>
        <p:txBody>
          <a:bodyPr>
            <a:noAutofit/>
          </a:bodyPr>
          <a:lstStyle>
            <a:lvl1pPr>
              <a:defRPr sz="2000" b="0"/>
            </a:lvl1pPr>
          </a:lstStyle>
          <a:p>
            <a:r>
              <a:rPr lang="pl-PL" dirty="0" smtClean="0"/>
              <a:t>TYTUŁ SLAJDU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2400" y="1092200"/>
            <a:ext cx="9169400" cy="342900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00206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</a:t>
            </a:r>
          </a:p>
        </p:txBody>
      </p:sp>
      <p:sp>
        <p:nvSpPr>
          <p:cNvPr id="6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152400" y="1892300"/>
            <a:ext cx="9169400" cy="4451350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</a:t>
            </a:r>
          </a:p>
          <a:p>
            <a:pPr lvl="0"/>
            <a:endParaRPr lang="pl-PL" dirty="0" smtClean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dirty="0" smtClean="0"/>
              <a:t>Kliknij, aby edytować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pl-PL" dirty="0" smtClean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dirty="0" smtClean="0"/>
              <a:t>Kliknij, aby edytować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pl-PL" dirty="0" smtClean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dirty="0" smtClean="0"/>
              <a:t>Kliknij, aby edytować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pl-PL" dirty="0" smtClean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dirty="0" smtClean="0"/>
              <a:t>Kliknij, aby edytować</a:t>
            </a:r>
          </a:p>
        </p:txBody>
      </p:sp>
    </p:spTree>
    <p:extLst>
      <p:ext uri="{BB962C8B-B14F-4D97-AF65-F5344CB8AC3E}">
        <p14:creationId xmlns:p14="http://schemas.microsoft.com/office/powerpoint/2010/main" val="525151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lko tytu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578100" y="2397125"/>
            <a:ext cx="7188200" cy="1438275"/>
          </a:xfrm>
        </p:spPr>
        <p:txBody>
          <a:bodyPr>
            <a:noAutofit/>
          </a:bodyPr>
          <a:lstStyle>
            <a:lvl1pPr algn="ctr">
              <a:defRPr sz="4800" b="0"/>
            </a:lvl1pPr>
          </a:lstStyle>
          <a:p>
            <a:r>
              <a:rPr lang="pl-PL" dirty="0" smtClean="0"/>
              <a:t>ŚRÓDTYTUŁ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32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452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67300" y="7715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FCB8-7B53-4C80-AA2D-FEA2AC94D404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E0D37-A58F-4C54-8796-83ED724A0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70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FCB8-7B53-4C80-AA2D-FEA2AC94D404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E0D37-A58F-4C54-8796-83ED724A0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25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FCB8-7B53-4C80-AA2D-FEA2AC94D404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E0D37-A58F-4C54-8796-83ED724A0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32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FCB8-7B53-4C80-AA2D-FEA2AC94D404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E0D37-A58F-4C54-8796-83ED724A0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31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FCB8-7B53-4C80-AA2D-FEA2AC94D4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E0D37-A58F-4C54-8796-83ED724A0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938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52400" y="288925"/>
            <a:ext cx="6337300" cy="346075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pl-PL" dirty="0"/>
              <a:t>TYTUŁ SLAJDU</a:t>
            </a:r>
            <a:endParaRPr lang="en-US" dirty="0"/>
          </a:p>
        </p:txBody>
      </p:sp>
      <p:sp>
        <p:nvSpPr>
          <p:cNvPr id="6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2400" y="1092200"/>
            <a:ext cx="6337300" cy="762000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</a:t>
            </a:r>
          </a:p>
        </p:txBody>
      </p:sp>
    </p:spTree>
    <p:extLst>
      <p:ext uri="{BB962C8B-B14F-4D97-AF65-F5344CB8AC3E}">
        <p14:creationId xmlns:p14="http://schemas.microsoft.com/office/powerpoint/2010/main" val="1988805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FCB8-7B53-4C80-AA2D-FEA2AC94D404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E0D37-A58F-4C54-8796-83ED724A0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2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ylko tytu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52400" y="288925"/>
            <a:ext cx="9042400" cy="346075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pl-PL" dirty="0"/>
              <a:t>TYTUŁ SLAJDU</a:t>
            </a:r>
            <a:endParaRPr lang="en-US" dirty="0"/>
          </a:p>
        </p:txBody>
      </p:sp>
      <p:sp>
        <p:nvSpPr>
          <p:cNvPr id="6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2400" y="1092200"/>
            <a:ext cx="9182100" cy="762000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</a:t>
            </a:r>
          </a:p>
        </p:txBody>
      </p:sp>
    </p:spTree>
    <p:extLst>
      <p:ext uri="{BB962C8B-B14F-4D97-AF65-F5344CB8AC3E}">
        <p14:creationId xmlns:p14="http://schemas.microsoft.com/office/powerpoint/2010/main" val="1236661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lko tytu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52400" y="288925"/>
            <a:ext cx="9144000" cy="346075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pl-PL" dirty="0"/>
              <a:t>TYTUŁ SLAJDU</a:t>
            </a:r>
            <a:endParaRPr lang="en-US" dirty="0"/>
          </a:p>
        </p:txBody>
      </p:sp>
      <p:sp>
        <p:nvSpPr>
          <p:cNvPr id="6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66700" y="5880100"/>
            <a:ext cx="9029700" cy="762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</a:t>
            </a:r>
          </a:p>
        </p:txBody>
      </p:sp>
    </p:spTree>
    <p:extLst>
      <p:ext uri="{BB962C8B-B14F-4D97-AF65-F5344CB8AC3E}">
        <p14:creationId xmlns:p14="http://schemas.microsoft.com/office/powerpoint/2010/main" val="3418141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lko tytu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52400" y="288925"/>
            <a:ext cx="9169400" cy="346075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pl-PL" dirty="0"/>
              <a:t>TYTUŁ SLAJDU</a:t>
            </a:r>
            <a:endParaRPr lang="en-US" dirty="0"/>
          </a:p>
        </p:txBody>
      </p:sp>
      <p:sp>
        <p:nvSpPr>
          <p:cNvPr id="6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819900" y="1612900"/>
            <a:ext cx="2959100" cy="4470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</a:t>
            </a:r>
          </a:p>
        </p:txBody>
      </p:sp>
    </p:spTree>
    <p:extLst>
      <p:ext uri="{BB962C8B-B14F-4D97-AF65-F5344CB8AC3E}">
        <p14:creationId xmlns:p14="http://schemas.microsoft.com/office/powerpoint/2010/main" val="2879162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lko tytu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52400" y="288925"/>
            <a:ext cx="9144000" cy="346075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pl-PL" dirty="0"/>
              <a:t>TYTUŁ SLAJDU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2400" y="1206500"/>
            <a:ext cx="9144000" cy="4483100"/>
          </a:xfrm>
        </p:spPr>
        <p:txBody>
          <a:bodyPr/>
          <a:lstStyle>
            <a:lvl1pPr marL="0" indent="0" algn="ctr">
              <a:buNone/>
              <a:defRPr sz="1600" b="0" i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</a:t>
            </a:r>
          </a:p>
        </p:txBody>
      </p:sp>
    </p:spTree>
    <p:extLst>
      <p:ext uri="{BB962C8B-B14F-4D97-AF65-F5344CB8AC3E}">
        <p14:creationId xmlns:p14="http://schemas.microsoft.com/office/powerpoint/2010/main" val="1268102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lko tytu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2400" y="1092200"/>
            <a:ext cx="9169400" cy="342900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00206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</a:t>
            </a:r>
          </a:p>
        </p:txBody>
      </p:sp>
      <p:sp>
        <p:nvSpPr>
          <p:cNvPr id="6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152400" y="1892300"/>
            <a:ext cx="9169400" cy="4451350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</a:t>
            </a:r>
          </a:p>
          <a:p>
            <a:pPr lvl="0"/>
            <a:endParaRPr lang="pl-PL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dirty="0"/>
              <a:t>Kliknij, aby edytować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pl-PL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dirty="0"/>
              <a:t>Kliknij, aby edytować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pl-PL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dirty="0"/>
              <a:t>Kliknij, aby edytować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pl-PL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dirty="0"/>
              <a:t>Kliknij, aby edytować</a:t>
            </a:r>
          </a:p>
        </p:txBody>
      </p:sp>
    </p:spTree>
    <p:extLst>
      <p:ext uri="{BB962C8B-B14F-4D97-AF65-F5344CB8AC3E}">
        <p14:creationId xmlns:p14="http://schemas.microsoft.com/office/powerpoint/2010/main" val="3682321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lko tytu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578100" y="2397125"/>
            <a:ext cx="7188200" cy="1438275"/>
          </a:xfrm>
        </p:spPr>
        <p:txBody>
          <a:bodyPr>
            <a:noAutofit/>
          </a:bodyPr>
          <a:lstStyle>
            <a:lvl1pPr algn="ctr">
              <a:defRPr sz="4800" b="0"/>
            </a:lvl1pPr>
          </a:lstStyle>
          <a:p>
            <a:r>
              <a:rPr lang="pl-PL" dirty="0"/>
              <a:t>ŚRÓDTYTUŁ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908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931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08001" y="222250"/>
            <a:ext cx="11180233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pPr lvl="0"/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24704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FCB8-7B53-4C80-AA2D-FEA2AC94D404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E0D37-A58F-4C54-8796-83ED724A0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7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FCB8-7B53-4C80-AA2D-FEA2AC94D404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E0D37-A58F-4C54-8796-83ED724A0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0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FCB8-7B53-4C80-AA2D-FEA2AC94D404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E0D37-A58F-4C54-8796-83ED724A0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1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52400" y="288925"/>
            <a:ext cx="6337300" cy="346075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pl-PL" dirty="0" smtClean="0"/>
              <a:t>TYTUŁ SLAJDU</a:t>
            </a:r>
            <a:endParaRPr lang="en-US" dirty="0"/>
          </a:p>
        </p:txBody>
      </p:sp>
      <p:sp>
        <p:nvSpPr>
          <p:cNvPr id="6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2400" y="1092200"/>
            <a:ext cx="6337300" cy="762000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</a:t>
            </a:r>
          </a:p>
        </p:txBody>
      </p:sp>
    </p:spTree>
    <p:extLst>
      <p:ext uri="{BB962C8B-B14F-4D97-AF65-F5344CB8AC3E}">
        <p14:creationId xmlns:p14="http://schemas.microsoft.com/office/powerpoint/2010/main" val="1488450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ylko tytu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52400" y="288925"/>
            <a:ext cx="9042400" cy="346075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pl-PL" dirty="0" smtClean="0"/>
              <a:t>TYTUŁ SLAJDU</a:t>
            </a:r>
            <a:endParaRPr lang="en-US" dirty="0"/>
          </a:p>
        </p:txBody>
      </p:sp>
      <p:sp>
        <p:nvSpPr>
          <p:cNvPr id="6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2400" y="1092200"/>
            <a:ext cx="9182100" cy="762000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</a:t>
            </a:r>
          </a:p>
        </p:txBody>
      </p:sp>
    </p:spTree>
    <p:extLst>
      <p:ext uri="{BB962C8B-B14F-4D97-AF65-F5344CB8AC3E}">
        <p14:creationId xmlns:p14="http://schemas.microsoft.com/office/powerpoint/2010/main" val="3297588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lko tytu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52400" y="288925"/>
            <a:ext cx="9144000" cy="346075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pl-PL" dirty="0" smtClean="0"/>
              <a:t>TYTUŁ SLAJDU</a:t>
            </a:r>
            <a:endParaRPr lang="en-US" dirty="0"/>
          </a:p>
        </p:txBody>
      </p:sp>
      <p:sp>
        <p:nvSpPr>
          <p:cNvPr id="6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66700" y="5880100"/>
            <a:ext cx="9029700" cy="762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</a:t>
            </a:r>
          </a:p>
        </p:txBody>
      </p:sp>
    </p:spTree>
    <p:extLst>
      <p:ext uri="{BB962C8B-B14F-4D97-AF65-F5344CB8AC3E}">
        <p14:creationId xmlns:p14="http://schemas.microsoft.com/office/powerpoint/2010/main" val="367207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lko tytu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52400" y="288925"/>
            <a:ext cx="9169400" cy="346075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pl-PL" dirty="0" smtClean="0"/>
              <a:t>TYTUŁ SLAJDU</a:t>
            </a:r>
            <a:endParaRPr lang="en-US" dirty="0"/>
          </a:p>
        </p:txBody>
      </p:sp>
      <p:sp>
        <p:nvSpPr>
          <p:cNvPr id="6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819900" y="1612900"/>
            <a:ext cx="2959100" cy="4470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</a:t>
            </a:r>
          </a:p>
        </p:txBody>
      </p:sp>
    </p:spTree>
    <p:extLst>
      <p:ext uri="{BB962C8B-B14F-4D97-AF65-F5344CB8AC3E}">
        <p14:creationId xmlns:p14="http://schemas.microsoft.com/office/powerpoint/2010/main" val="2498712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FFCB8-7B53-4C80-AA2D-FEA2AC94D404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E0D37-A58F-4C54-8796-83ED724A0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6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5" r:id="rId7"/>
    <p:sldLayoutId id="2147483661" r:id="rId8"/>
    <p:sldLayoutId id="2147483662" r:id="rId9"/>
    <p:sldLayoutId id="2147483663" r:id="rId10"/>
    <p:sldLayoutId id="2147483664" r:id="rId11"/>
    <p:sldLayoutId id="2147483660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FFCB8-7B53-4C80-AA2D-FEA2AC94D4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E0D37-A58F-4C54-8796-83ED724A0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809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480457" y="2397125"/>
            <a:ext cx="9220200" cy="1438275"/>
          </a:xfrm>
        </p:spPr>
        <p:txBody>
          <a:bodyPr/>
          <a:lstStyle/>
          <a:p>
            <a:pPr>
              <a:defRPr/>
            </a:pPr>
            <a:r>
              <a:rPr lang="pl-PL" b="1" dirty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pl-PL" b="1" dirty="0">
                <a:solidFill>
                  <a:prstClr val="white"/>
                </a:solidFill>
                <a:cs typeface="Arial" pitchFamily="34" charset="0"/>
              </a:rPr>
            </a:br>
            <a:r>
              <a:rPr lang="pl-PL" b="1" dirty="0">
                <a:solidFill>
                  <a:prstClr val="white"/>
                </a:solidFill>
                <a:cs typeface="Arial" pitchFamily="34" charset="0"/>
              </a:rPr>
              <a:t>„Seksualność Polaków 2017”</a:t>
            </a:r>
            <a:br>
              <a:rPr lang="pl-PL" b="1" dirty="0">
                <a:solidFill>
                  <a:prstClr val="white"/>
                </a:solidFill>
                <a:cs typeface="Arial" pitchFamily="34" charset="0"/>
              </a:rPr>
            </a:br>
            <a:r>
              <a:rPr lang="pl-PL" sz="2800" dirty="0">
                <a:solidFill>
                  <a:prstClr val="white"/>
                </a:solidFill>
                <a:cs typeface="Arial" pitchFamily="34" charset="0"/>
              </a:rPr>
              <a:t>b</a:t>
            </a:r>
            <a:r>
              <a:rPr lang="pl-PL" sz="2800" dirty="0" smtClean="0">
                <a:solidFill>
                  <a:prstClr val="white"/>
                </a:solidFill>
                <a:cs typeface="Arial" pitchFamily="34" charset="0"/>
              </a:rPr>
              <a:t>adanie </a:t>
            </a:r>
            <a:r>
              <a:rPr lang="pl-PL" sz="2800" dirty="0">
                <a:solidFill>
                  <a:prstClr val="white"/>
                </a:solidFill>
                <a:cs typeface="Arial" pitchFamily="34" charset="0"/>
              </a:rPr>
              <a:t>Zbigniewa Izdebskiego </a:t>
            </a:r>
            <a:r>
              <a:rPr lang="pl-PL" sz="2800" dirty="0" smtClean="0">
                <a:solidFill>
                  <a:prstClr val="white"/>
                </a:solidFill>
                <a:cs typeface="Arial" pitchFamily="34" charset="0"/>
              </a:rPr>
              <a:t>i Polpharmy</a:t>
            </a:r>
            <a:r>
              <a:rPr lang="pl-PL" sz="3600" dirty="0" smtClean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pl-PL" sz="3600" dirty="0" smtClean="0">
                <a:solidFill>
                  <a:prstClr val="white"/>
                </a:solidFill>
                <a:cs typeface="Arial" pitchFamily="34" charset="0"/>
              </a:rPr>
            </a:br>
            <a:r>
              <a:rPr lang="pl-PL" sz="3600" dirty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pl-PL" sz="3600" dirty="0">
                <a:solidFill>
                  <a:prstClr val="white"/>
                </a:solidFill>
                <a:cs typeface="Arial" pitchFamily="34" charset="0"/>
              </a:rPr>
            </a:br>
            <a:r>
              <a:rPr lang="pl-PL" sz="3600" dirty="0" smtClean="0">
                <a:solidFill>
                  <a:prstClr val="white"/>
                </a:solidFill>
                <a:cs typeface="Arial" pitchFamily="34" charset="0"/>
              </a:rPr>
              <a:t>MATERIAŁY DLA </a:t>
            </a:r>
            <a:r>
              <a:rPr lang="pl-PL" sz="3600" dirty="0" smtClean="0">
                <a:solidFill>
                  <a:prstClr val="white"/>
                </a:solidFill>
                <a:cs typeface="Arial" pitchFamily="34" charset="0"/>
              </a:rPr>
              <a:t>MEDIÓW - skrót</a:t>
            </a:r>
            <a:r>
              <a:rPr lang="pl-PL" sz="3600" dirty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pl-PL" sz="3600" dirty="0">
                <a:solidFill>
                  <a:prstClr val="white"/>
                </a:solidFill>
                <a:cs typeface="Arial" pitchFamily="34" charset="0"/>
              </a:rPr>
            </a:br>
            <a:endParaRPr lang="pl-PL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33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solidFill>
                  <a:srgbClr val="FFFFFF"/>
                </a:solidFill>
              </a:rPr>
              <a:t>Relacje w związkach</a:t>
            </a:r>
          </a:p>
        </p:txBody>
      </p:sp>
    </p:spTree>
    <p:extLst>
      <p:ext uri="{BB962C8B-B14F-4D97-AF65-F5344CB8AC3E}">
        <p14:creationId xmlns:p14="http://schemas.microsoft.com/office/powerpoint/2010/main" val="359971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2400" y="288925"/>
            <a:ext cx="9182100" cy="346075"/>
          </a:xfrm>
        </p:spPr>
        <p:txBody>
          <a:bodyPr/>
          <a:lstStyle/>
          <a:p>
            <a:pPr lvl="0"/>
            <a:r>
              <a:rPr lang="pl-PL" dirty="0"/>
              <a:t>Życie seksualne w związku</a:t>
            </a:r>
            <a:endParaRPr lang="en-US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>
          <a:xfrm>
            <a:off x="152400" y="890495"/>
            <a:ext cx="9182100" cy="762000"/>
          </a:xfrm>
        </p:spPr>
        <p:txBody>
          <a:bodyPr/>
          <a:lstStyle/>
          <a:p>
            <a:r>
              <a:rPr lang="pl-PL" altLang="pl-PL" dirty="0">
                <a:solidFill>
                  <a:schemeClr val="tx2"/>
                </a:solidFill>
                <a:cs typeface="Arial" charset="0"/>
              </a:rPr>
              <a:t>Czy zdarza się, że współżyje Pan(i) seksualnie z </a:t>
            </a:r>
            <a:r>
              <a:rPr lang="pl-PL" altLang="pl-PL" dirty="0" err="1">
                <a:solidFill>
                  <a:schemeClr val="tx2"/>
                </a:solidFill>
                <a:cs typeface="Arial" charset="0"/>
              </a:rPr>
              <a:t>mężem|żoną</a:t>
            </a:r>
            <a:r>
              <a:rPr lang="pl-PL" altLang="pl-PL" dirty="0">
                <a:solidFill>
                  <a:schemeClr val="tx2"/>
                </a:solidFill>
                <a:cs typeface="Arial" charset="0"/>
              </a:rPr>
              <a:t>, stałym(ą) partnerem(</a:t>
            </a:r>
            <a:r>
              <a:rPr lang="pl-PL" altLang="pl-PL" dirty="0" err="1">
                <a:solidFill>
                  <a:schemeClr val="tx2"/>
                </a:solidFill>
                <a:cs typeface="Arial" charset="0"/>
              </a:rPr>
              <a:t>ką</a:t>
            </a:r>
            <a:r>
              <a:rPr lang="pl-PL" altLang="pl-PL" dirty="0">
                <a:solidFill>
                  <a:schemeClr val="tx2"/>
                </a:solidFill>
                <a:cs typeface="Arial" charset="0"/>
              </a:rPr>
              <a:t>) pomimo tego, że nie ma Pan(i) na to ochoty?</a:t>
            </a:r>
          </a:p>
        </p:txBody>
      </p:sp>
      <p:graphicFrame>
        <p:nvGraphicFramePr>
          <p:cNvPr id="6" name="Wykres 5"/>
          <p:cNvGraphicFramePr/>
          <p:nvPr>
            <p:extLst/>
          </p:nvPr>
        </p:nvGraphicFramePr>
        <p:xfrm>
          <a:off x="174171" y="1698170"/>
          <a:ext cx="9985829" cy="4456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pole tekstowe 13"/>
          <p:cNvSpPr txBox="1"/>
          <p:nvPr/>
        </p:nvSpPr>
        <p:spPr>
          <a:xfrm>
            <a:off x="990600" y="4836460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</a:rPr>
              <a:t>18-29 lat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990600" y="5268260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</a:rPr>
              <a:t>30-49 lat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1139680" y="5687360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</a:rPr>
              <a:t>50+ lat</a:t>
            </a:r>
          </a:p>
        </p:txBody>
      </p:sp>
      <p:sp>
        <p:nvSpPr>
          <p:cNvPr id="25" name="Rectangle 67"/>
          <p:cNvSpPr>
            <a:spLocks noChangeArrowheads="1"/>
          </p:cNvSpPr>
          <p:nvPr/>
        </p:nvSpPr>
        <p:spPr bwMode="auto">
          <a:xfrm>
            <a:off x="3139048" y="5954090"/>
            <a:ext cx="6696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pl-PL" sz="900" dirty="0">
                <a:solidFill>
                  <a:srgbClr val="44546A"/>
                </a:solidFill>
                <a:cs typeface="Arial" pitchFamily="34" charset="0"/>
              </a:rPr>
              <a:t/>
            </a:r>
            <a:br>
              <a:rPr lang="pl-PL" sz="900" dirty="0">
                <a:solidFill>
                  <a:srgbClr val="44546A"/>
                </a:solidFill>
                <a:cs typeface="Arial" pitchFamily="34" charset="0"/>
              </a:rPr>
            </a:b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 2017, będący w związkach stałych 18+: n=1547</a:t>
            </a:r>
          </a:p>
          <a:p>
            <a:pPr algn="r">
              <a:defRPr/>
            </a:pPr>
            <a:r>
              <a:rPr lang="pl-PL" sz="9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mężczyźni: n=746</a:t>
            </a: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, </a:t>
            </a:r>
            <a:r>
              <a:rPr lang="pl-PL" sz="9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kobiety: n=802 </a:t>
            </a:r>
            <a:endParaRPr lang="pl-PL" sz="900" b="1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  <a:p>
            <a:pPr algn="r">
              <a:defRPr/>
            </a:pP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18-29 </a:t>
            </a:r>
            <a:r>
              <a:rPr lang="pl-PL" sz="9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lat: n=204</a:t>
            </a: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, 30-49 </a:t>
            </a:r>
            <a:r>
              <a:rPr lang="pl-PL" sz="9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lat: n=672</a:t>
            </a: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, 50+ </a:t>
            </a:r>
            <a:r>
              <a:rPr lang="pl-PL" sz="9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lat: n=671</a:t>
            </a:r>
            <a:endParaRPr lang="pl-PL" sz="9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27" name="Rectangle 67"/>
          <p:cNvSpPr>
            <a:spLocks noChangeArrowheads="1"/>
          </p:cNvSpPr>
          <p:nvPr/>
        </p:nvSpPr>
        <p:spPr bwMode="auto">
          <a:xfrm>
            <a:off x="10130532" y="5937095"/>
            <a:ext cx="26277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pl-PL" sz="900" b="1" dirty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pl-PL" sz="900" b="1" dirty="0">
                <a:solidFill>
                  <a:prstClr val="white"/>
                </a:solidFill>
                <a:cs typeface="Arial" pitchFamily="34" charset="0"/>
              </a:rPr>
            </a:br>
            <a:r>
              <a:rPr lang="pl-PL" sz="900" b="1" dirty="0">
                <a:solidFill>
                  <a:prstClr val="white"/>
                </a:solidFill>
                <a:cs typeface="Arial" pitchFamily="34" charset="0"/>
              </a:rPr>
              <a:t>„Seksualność Polaków 2017”</a:t>
            </a:r>
            <a:br>
              <a:rPr lang="pl-PL" sz="900" b="1" dirty="0">
                <a:solidFill>
                  <a:prstClr val="white"/>
                </a:solidFill>
                <a:cs typeface="Arial" pitchFamily="34" charset="0"/>
              </a:rPr>
            </a:br>
            <a:r>
              <a:rPr lang="pl-PL" sz="900" dirty="0">
                <a:solidFill>
                  <a:prstClr val="white"/>
                </a:solidFill>
                <a:cs typeface="Arial" pitchFamily="34" charset="0"/>
              </a:rPr>
              <a:t>Badanie Zbigniewa Izdebskiego </a:t>
            </a:r>
          </a:p>
          <a:p>
            <a:pPr>
              <a:defRPr/>
            </a:pPr>
            <a:r>
              <a:rPr lang="pl-PL" sz="900" dirty="0">
                <a:solidFill>
                  <a:prstClr val="white"/>
                </a:solidFill>
                <a:cs typeface="Arial" pitchFamily="34" charset="0"/>
              </a:rPr>
              <a:t>i Polpharmy</a:t>
            </a:r>
            <a:br>
              <a:rPr lang="pl-PL" sz="900" dirty="0">
                <a:solidFill>
                  <a:prstClr val="white"/>
                </a:solidFill>
                <a:cs typeface="Arial" pitchFamily="34" charset="0"/>
              </a:rPr>
            </a:br>
            <a:r>
              <a:rPr lang="pl-PL" sz="900" dirty="0">
                <a:solidFill>
                  <a:prstClr val="white"/>
                </a:solidFill>
                <a:cs typeface="Arial" pitchFamily="34" charset="0"/>
              </a:rPr>
              <a:t>Wykonawca: IQS</a:t>
            </a:r>
            <a:br>
              <a:rPr lang="pl-PL" sz="900" dirty="0">
                <a:solidFill>
                  <a:prstClr val="white"/>
                </a:solidFill>
                <a:cs typeface="Arial" pitchFamily="34" charset="0"/>
              </a:rPr>
            </a:br>
            <a:endParaRPr lang="pl-PL" sz="900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35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lum bright="40000"/>
          </a:blip>
          <a:srcRect l="9076" r="52158"/>
          <a:stretch/>
        </p:blipFill>
        <p:spPr bwMode="auto">
          <a:xfrm>
            <a:off x="572392" y="3390900"/>
            <a:ext cx="256085" cy="55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3"/>
          <p:cNvPicPr>
            <a:picLocks noChangeAspect="1" noChangeArrowheads="1"/>
          </p:cNvPicPr>
          <p:nvPr/>
        </p:nvPicPr>
        <p:blipFill rotWithShape="1">
          <a:blip r:embed="rId3" cstate="print">
            <a:lum bright="40000"/>
          </a:blip>
          <a:srcRect l="46192" r="11571"/>
          <a:stretch/>
        </p:blipFill>
        <p:spPr bwMode="auto">
          <a:xfrm>
            <a:off x="750191" y="3848100"/>
            <a:ext cx="245571" cy="5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pole tekstowe 36"/>
          <p:cNvSpPr txBox="1"/>
          <p:nvPr/>
        </p:nvSpPr>
        <p:spPr>
          <a:xfrm>
            <a:off x="859413" y="3535722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</a:rPr>
              <a:t>mężczyźni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1055352" y="3949700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</a:rPr>
              <a:t>kobiety</a:t>
            </a:r>
          </a:p>
        </p:txBody>
      </p:sp>
      <p:sp>
        <p:nvSpPr>
          <p:cNvPr id="15" name="pole tekstowe 12"/>
          <p:cNvSpPr txBox="1"/>
          <p:nvPr/>
        </p:nvSpPr>
        <p:spPr>
          <a:xfrm>
            <a:off x="807430" y="2640598"/>
            <a:ext cx="1077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dirty="0">
                <a:solidFill>
                  <a:prstClr val="black"/>
                </a:solidFill>
              </a:rPr>
              <a:t>Ogółem </a:t>
            </a:r>
          </a:p>
        </p:txBody>
      </p:sp>
    </p:spTree>
    <p:extLst>
      <p:ext uri="{BB962C8B-B14F-4D97-AF65-F5344CB8AC3E}">
        <p14:creationId xmlns:p14="http://schemas.microsoft.com/office/powerpoint/2010/main" val="175318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2400" y="288925"/>
            <a:ext cx="9182100" cy="346075"/>
          </a:xfrm>
        </p:spPr>
        <p:txBody>
          <a:bodyPr/>
          <a:lstStyle/>
          <a:p>
            <a:pPr lvl="0"/>
            <a:r>
              <a:rPr lang="pl-PL" dirty="0"/>
              <a:t>Seks a życie w pojedynkę</a:t>
            </a:r>
            <a:endParaRPr lang="en-US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>
          <a:xfrm>
            <a:off x="166913" y="917389"/>
            <a:ext cx="8309213" cy="762000"/>
          </a:xfrm>
        </p:spPr>
        <p:txBody>
          <a:bodyPr>
            <a:normAutofit/>
          </a:bodyPr>
          <a:lstStyle/>
          <a:p>
            <a:r>
              <a:rPr lang="pl-PL" altLang="pl-PL" dirty="0"/>
              <a:t>Czy podczas bycia singlem miewa Pan(i) relacje tylko o charakterze seksualnym?</a:t>
            </a: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2342341471"/>
              </p:ext>
            </p:extLst>
          </p:nvPr>
        </p:nvGraphicFramePr>
        <p:xfrm>
          <a:off x="166913" y="1716460"/>
          <a:ext cx="9985829" cy="4456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pole tekstowe 12"/>
          <p:cNvSpPr txBox="1"/>
          <p:nvPr/>
        </p:nvSpPr>
        <p:spPr>
          <a:xfrm>
            <a:off x="923274" y="2611105"/>
            <a:ext cx="1077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prstClr val="black"/>
                </a:solidFill>
              </a:rPr>
              <a:t>Ogółem 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990600" y="4836460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</a:rPr>
              <a:t>18-29 lat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990600" y="5268260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</a:rPr>
              <a:t>30-49 lat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1139680" y="5687360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</a:rPr>
              <a:t>50+ lat</a:t>
            </a:r>
          </a:p>
        </p:txBody>
      </p:sp>
      <p:sp>
        <p:nvSpPr>
          <p:cNvPr id="25" name="Rectangle 67"/>
          <p:cNvSpPr>
            <a:spLocks noChangeArrowheads="1"/>
          </p:cNvSpPr>
          <p:nvPr/>
        </p:nvSpPr>
        <p:spPr bwMode="auto">
          <a:xfrm>
            <a:off x="3139048" y="6104022"/>
            <a:ext cx="669607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 2017, osoby, które obecnie nie są w stałym związku: n=850</a:t>
            </a:r>
          </a:p>
          <a:p>
            <a:pPr algn="r">
              <a:defRPr/>
            </a:pP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mężczyźni: n=388, kobiety: n=462</a:t>
            </a:r>
          </a:p>
          <a:p>
            <a:pPr algn="r">
              <a:defRPr/>
            </a:pP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18-29 </a:t>
            </a:r>
            <a:r>
              <a:rPr lang="pl-PL" sz="9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lat: n=253</a:t>
            </a: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, 30-49 </a:t>
            </a:r>
            <a:r>
              <a:rPr lang="pl-PL" sz="9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lat: n=192 </a:t>
            </a: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, 50+ </a:t>
            </a:r>
            <a:r>
              <a:rPr lang="pl-PL" sz="9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lat: n=405 </a:t>
            </a:r>
            <a:endParaRPr lang="pl-PL" sz="9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27" name="Rectangle 67"/>
          <p:cNvSpPr>
            <a:spLocks noChangeArrowheads="1"/>
          </p:cNvSpPr>
          <p:nvPr/>
        </p:nvSpPr>
        <p:spPr bwMode="auto">
          <a:xfrm>
            <a:off x="10130532" y="5978039"/>
            <a:ext cx="26277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pl-PL" sz="900" b="1" dirty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pl-PL" sz="900" b="1" dirty="0">
                <a:solidFill>
                  <a:prstClr val="white"/>
                </a:solidFill>
                <a:cs typeface="Arial" pitchFamily="34" charset="0"/>
              </a:rPr>
            </a:br>
            <a:r>
              <a:rPr lang="pl-PL" sz="900" b="1" dirty="0">
                <a:solidFill>
                  <a:prstClr val="white"/>
                </a:solidFill>
                <a:cs typeface="Arial" pitchFamily="34" charset="0"/>
              </a:rPr>
              <a:t>„Seksualność Polaków 2017”</a:t>
            </a:r>
            <a:br>
              <a:rPr lang="pl-PL" sz="900" b="1" dirty="0">
                <a:solidFill>
                  <a:prstClr val="white"/>
                </a:solidFill>
                <a:cs typeface="Arial" pitchFamily="34" charset="0"/>
              </a:rPr>
            </a:br>
            <a:r>
              <a:rPr lang="pl-PL" sz="900" dirty="0">
                <a:solidFill>
                  <a:prstClr val="white"/>
                </a:solidFill>
                <a:cs typeface="Arial" pitchFamily="34" charset="0"/>
              </a:rPr>
              <a:t>Badanie Zbigniewa Izdebskiego </a:t>
            </a:r>
          </a:p>
          <a:p>
            <a:pPr>
              <a:defRPr/>
            </a:pPr>
            <a:r>
              <a:rPr lang="pl-PL" sz="900" dirty="0">
                <a:solidFill>
                  <a:prstClr val="white"/>
                </a:solidFill>
                <a:cs typeface="Arial" pitchFamily="34" charset="0"/>
              </a:rPr>
              <a:t>i Polpharmy</a:t>
            </a:r>
            <a:br>
              <a:rPr lang="pl-PL" sz="900" dirty="0">
                <a:solidFill>
                  <a:prstClr val="white"/>
                </a:solidFill>
                <a:cs typeface="Arial" pitchFamily="34" charset="0"/>
              </a:rPr>
            </a:br>
            <a:r>
              <a:rPr lang="pl-PL" sz="900" dirty="0">
                <a:solidFill>
                  <a:prstClr val="white"/>
                </a:solidFill>
                <a:cs typeface="Arial" pitchFamily="34" charset="0"/>
              </a:rPr>
              <a:t>Wykonawca: IQS</a:t>
            </a:r>
            <a:br>
              <a:rPr lang="pl-PL" sz="900" dirty="0">
                <a:solidFill>
                  <a:prstClr val="white"/>
                </a:solidFill>
                <a:cs typeface="Arial" pitchFamily="34" charset="0"/>
              </a:rPr>
            </a:br>
            <a:endParaRPr lang="pl-PL" sz="900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35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lum bright="40000"/>
          </a:blip>
          <a:srcRect l="9076" r="52158"/>
          <a:stretch/>
        </p:blipFill>
        <p:spPr bwMode="auto">
          <a:xfrm>
            <a:off x="572392" y="3390900"/>
            <a:ext cx="256085" cy="55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3"/>
          <p:cNvPicPr>
            <a:picLocks noChangeAspect="1" noChangeArrowheads="1"/>
          </p:cNvPicPr>
          <p:nvPr/>
        </p:nvPicPr>
        <p:blipFill rotWithShape="1">
          <a:blip r:embed="rId3" cstate="print">
            <a:lum bright="40000"/>
          </a:blip>
          <a:srcRect l="46192" r="11571"/>
          <a:stretch/>
        </p:blipFill>
        <p:spPr bwMode="auto">
          <a:xfrm>
            <a:off x="750191" y="3848100"/>
            <a:ext cx="245571" cy="5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pole tekstowe 36"/>
          <p:cNvSpPr txBox="1"/>
          <p:nvPr/>
        </p:nvSpPr>
        <p:spPr>
          <a:xfrm>
            <a:off x="859413" y="3535722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</a:rPr>
              <a:t>mężczyźni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1055352" y="3949700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</a:rPr>
              <a:t>kobiety</a:t>
            </a:r>
          </a:p>
        </p:txBody>
      </p:sp>
    </p:spTree>
    <p:extLst>
      <p:ext uri="{BB962C8B-B14F-4D97-AF65-F5344CB8AC3E}">
        <p14:creationId xmlns:p14="http://schemas.microsoft.com/office/powerpoint/2010/main" val="8050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Seks poza stałym związkiem </a:t>
            </a:r>
            <a:endParaRPr lang="pl-PL" alt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24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2400" y="288925"/>
            <a:ext cx="9182100" cy="346075"/>
          </a:xfrm>
        </p:spPr>
        <p:txBody>
          <a:bodyPr/>
          <a:lstStyle/>
          <a:p>
            <a:pPr lvl="0"/>
            <a:r>
              <a:rPr lang="pl-PL" dirty="0"/>
              <a:t>Opinie na temat miłości i związków </a:t>
            </a:r>
            <a:endParaRPr lang="en-US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>
          <a:xfrm>
            <a:off x="152400" y="890495"/>
            <a:ext cx="9182100" cy="762000"/>
          </a:xfrm>
        </p:spPr>
        <p:txBody>
          <a:bodyPr/>
          <a:lstStyle/>
          <a:p>
            <a:r>
              <a:rPr lang="pl-PL" altLang="pl-PL" b="0" dirty="0">
                <a:solidFill>
                  <a:schemeClr val="tx2"/>
                </a:solidFill>
                <a:cs typeface="Arial" charset="0"/>
              </a:rPr>
              <a:t>W jakim stopniu zgadza się Pan(i) z opinią, że …</a:t>
            </a:r>
            <a:br>
              <a:rPr lang="pl-PL" altLang="pl-PL" b="0" dirty="0">
                <a:solidFill>
                  <a:schemeClr val="tx2"/>
                </a:solidFill>
                <a:cs typeface="Arial" charset="0"/>
              </a:rPr>
            </a:br>
            <a:r>
              <a:rPr lang="pl-PL" dirty="0"/>
              <a:t>Będąc w stałym związku można być jednocześnie w innym długotrwałym związku, </a:t>
            </a:r>
            <a:br>
              <a:rPr lang="pl-PL" dirty="0"/>
            </a:br>
            <a:r>
              <a:rPr lang="pl-PL" dirty="0"/>
              <a:t>mieć romans</a:t>
            </a:r>
            <a:endParaRPr lang="pl-PL" altLang="pl-PL" dirty="0">
              <a:solidFill>
                <a:schemeClr val="tx2"/>
              </a:solidFill>
              <a:cs typeface="Arial" charset="0"/>
            </a:endParaRPr>
          </a:p>
        </p:txBody>
      </p:sp>
      <p:graphicFrame>
        <p:nvGraphicFramePr>
          <p:cNvPr id="6" name="Wykres 5"/>
          <p:cNvGraphicFramePr/>
          <p:nvPr>
            <p:extLst/>
          </p:nvPr>
        </p:nvGraphicFramePr>
        <p:xfrm>
          <a:off x="174171" y="1698170"/>
          <a:ext cx="9985829" cy="4456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pole tekstowe 12"/>
          <p:cNvSpPr txBox="1"/>
          <p:nvPr/>
        </p:nvSpPr>
        <p:spPr>
          <a:xfrm>
            <a:off x="923274" y="2611105"/>
            <a:ext cx="1077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prstClr val="black"/>
                </a:solidFill>
              </a:rPr>
              <a:t>Ogółem 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990600" y="4836460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</a:rPr>
              <a:t>18-29 lat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990600" y="5268260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</a:rPr>
              <a:t>30-49 lat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1139680" y="5687360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</a:rPr>
              <a:t>50+ lat</a:t>
            </a:r>
          </a:p>
        </p:txBody>
      </p:sp>
      <p:sp>
        <p:nvSpPr>
          <p:cNvPr id="25" name="Rectangle 67"/>
          <p:cNvSpPr>
            <a:spLocks noChangeArrowheads="1"/>
          </p:cNvSpPr>
          <p:nvPr/>
        </p:nvSpPr>
        <p:spPr bwMode="auto">
          <a:xfrm>
            <a:off x="3139048" y="5967537"/>
            <a:ext cx="6696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pl-PL" sz="900" dirty="0">
                <a:solidFill>
                  <a:srgbClr val="44546A"/>
                </a:solidFill>
                <a:cs typeface="Arial" pitchFamily="34" charset="0"/>
              </a:rPr>
              <a:t/>
            </a:r>
            <a:br>
              <a:rPr lang="pl-PL" sz="900" dirty="0">
                <a:solidFill>
                  <a:srgbClr val="44546A"/>
                </a:solidFill>
                <a:cs typeface="Arial" pitchFamily="34" charset="0"/>
              </a:rPr>
            </a:b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 2017, ogółem 18+: n=2500</a:t>
            </a:r>
          </a:p>
          <a:p>
            <a:pPr algn="r">
              <a:defRPr/>
            </a:pPr>
            <a:r>
              <a:rPr lang="pl-PL" sz="9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mężczyźni: n=1196</a:t>
            </a: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, </a:t>
            </a:r>
            <a:r>
              <a:rPr lang="pl-PL" sz="9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kobiety: n=1304 </a:t>
            </a:r>
            <a:endParaRPr lang="pl-PL" sz="900" b="1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  <a:p>
            <a:pPr algn="r">
              <a:defRPr/>
            </a:pP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18-29 </a:t>
            </a:r>
            <a:r>
              <a:rPr lang="pl-PL" sz="9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lat: n=480</a:t>
            </a: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, 30-49 </a:t>
            </a:r>
            <a:r>
              <a:rPr lang="pl-PL" sz="9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lat: n=910</a:t>
            </a: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, 50+ </a:t>
            </a:r>
            <a:r>
              <a:rPr lang="pl-PL" sz="9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lat: n=1110 </a:t>
            </a:r>
            <a:endParaRPr lang="pl-PL" sz="9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27" name="Rectangle 67"/>
          <p:cNvSpPr>
            <a:spLocks noChangeArrowheads="1"/>
          </p:cNvSpPr>
          <p:nvPr/>
        </p:nvSpPr>
        <p:spPr bwMode="auto">
          <a:xfrm>
            <a:off x="10130532" y="5937095"/>
            <a:ext cx="26277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pl-PL" sz="900" b="1" dirty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pl-PL" sz="900" b="1" dirty="0">
                <a:solidFill>
                  <a:prstClr val="white"/>
                </a:solidFill>
                <a:cs typeface="Arial" pitchFamily="34" charset="0"/>
              </a:rPr>
            </a:br>
            <a:r>
              <a:rPr lang="pl-PL" sz="900" b="1" dirty="0">
                <a:solidFill>
                  <a:prstClr val="white"/>
                </a:solidFill>
                <a:cs typeface="Arial" pitchFamily="34" charset="0"/>
              </a:rPr>
              <a:t>„Seksualność Polaków 2017”</a:t>
            </a:r>
            <a:br>
              <a:rPr lang="pl-PL" sz="900" b="1" dirty="0">
                <a:solidFill>
                  <a:prstClr val="white"/>
                </a:solidFill>
                <a:cs typeface="Arial" pitchFamily="34" charset="0"/>
              </a:rPr>
            </a:br>
            <a:r>
              <a:rPr lang="pl-PL" sz="900" dirty="0">
                <a:solidFill>
                  <a:prstClr val="white"/>
                </a:solidFill>
                <a:cs typeface="Arial" pitchFamily="34" charset="0"/>
              </a:rPr>
              <a:t>Badanie Zbigniewa Izdebskiego </a:t>
            </a:r>
          </a:p>
          <a:p>
            <a:pPr>
              <a:defRPr/>
            </a:pPr>
            <a:r>
              <a:rPr lang="pl-PL" sz="900" dirty="0">
                <a:solidFill>
                  <a:prstClr val="white"/>
                </a:solidFill>
                <a:cs typeface="Arial" pitchFamily="34" charset="0"/>
              </a:rPr>
              <a:t>i Polpharmy</a:t>
            </a:r>
            <a:br>
              <a:rPr lang="pl-PL" sz="900" dirty="0">
                <a:solidFill>
                  <a:prstClr val="white"/>
                </a:solidFill>
                <a:cs typeface="Arial" pitchFamily="34" charset="0"/>
              </a:rPr>
            </a:br>
            <a:r>
              <a:rPr lang="pl-PL" sz="900" dirty="0">
                <a:solidFill>
                  <a:prstClr val="white"/>
                </a:solidFill>
                <a:cs typeface="Arial" pitchFamily="34" charset="0"/>
              </a:rPr>
              <a:t>Wykonawca: IQS</a:t>
            </a:r>
            <a:br>
              <a:rPr lang="pl-PL" sz="900" dirty="0">
                <a:solidFill>
                  <a:prstClr val="white"/>
                </a:solidFill>
                <a:cs typeface="Arial" pitchFamily="34" charset="0"/>
              </a:rPr>
            </a:br>
            <a:endParaRPr lang="pl-PL" sz="900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35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lum bright="40000"/>
          </a:blip>
          <a:srcRect l="9076" r="52158"/>
          <a:stretch/>
        </p:blipFill>
        <p:spPr bwMode="auto">
          <a:xfrm>
            <a:off x="572392" y="3390900"/>
            <a:ext cx="256085" cy="55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3"/>
          <p:cNvPicPr>
            <a:picLocks noChangeAspect="1" noChangeArrowheads="1"/>
          </p:cNvPicPr>
          <p:nvPr/>
        </p:nvPicPr>
        <p:blipFill rotWithShape="1">
          <a:blip r:embed="rId3" cstate="print">
            <a:lum bright="40000"/>
          </a:blip>
          <a:srcRect l="46192" r="11571"/>
          <a:stretch/>
        </p:blipFill>
        <p:spPr bwMode="auto">
          <a:xfrm>
            <a:off x="750191" y="3848100"/>
            <a:ext cx="245571" cy="5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pole tekstowe 36"/>
          <p:cNvSpPr txBox="1"/>
          <p:nvPr/>
        </p:nvSpPr>
        <p:spPr>
          <a:xfrm>
            <a:off x="859413" y="3535722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</a:rPr>
              <a:t>mężczyźni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1055352" y="3949700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</a:rPr>
              <a:t>kobiety</a:t>
            </a:r>
          </a:p>
        </p:txBody>
      </p:sp>
      <p:sp>
        <p:nvSpPr>
          <p:cNvPr id="16" name="AutoShape 6"/>
          <p:cNvSpPr>
            <a:spLocks/>
          </p:cNvSpPr>
          <p:nvPr/>
        </p:nvSpPr>
        <p:spPr bwMode="auto">
          <a:xfrm rot="-5400000">
            <a:off x="2483111" y="2004137"/>
            <a:ext cx="186872" cy="1233193"/>
          </a:xfrm>
          <a:prstGeom prst="rightBrace">
            <a:avLst>
              <a:gd name="adj1" fmla="val 232600"/>
              <a:gd name="adj2" fmla="val 92489"/>
            </a:avLst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3106057" y="2264229"/>
            <a:ext cx="657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1600" b="1" dirty="0">
                <a:solidFill>
                  <a:srgbClr val="44546A"/>
                </a:solidFill>
                <a:cs typeface="Arial" charset="0"/>
              </a:rPr>
              <a:t>17%</a:t>
            </a:r>
          </a:p>
        </p:txBody>
      </p:sp>
      <p:sp>
        <p:nvSpPr>
          <p:cNvPr id="18" name="AutoShape 6"/>
          <p:cNvSpPr>
            <a:spLocks/>
          </p:cNvSpPr>
          <p:nvPr/>
        </p:nvSpPr>
        <p:spPr bwMode="auto">
          <a:xfrm rot="-5400000">
            <a:off x="2541164" y="2744360"/>
            <a:ext cx="208659" cy="1472677"/>
          </a:xfrm>
          <a:prstGeom prst="rightBrace">
            <a:avLst>
              <a:gd name="adj1" fmla="val 232600"/>
              <a:gd name="adj2" fmla="val 92489"/>
            </a:avLst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19" name="AutoShape 6"/>
          <p:cNvSpPr>
            <a:spLocks/>
          </p:cNvSpPr>
          <p:nvPr/>
        </p:nvSpPr>
        <p:spPr bwMode="auto">
          <a:xfrm rot="-5400000">
            <a:off x="2366990" y="3397503"/>
            <a:ext cx="201408" cy="1044500"/>
          </a:xfrm>
          <a:prstGeom prst="rightBrace">
            <a:avLst>
              <a:gd name="adj1" fmla="val 232600"/>
              <a:gd name="adj2" fmla="val 92489"/>
            </a:avLst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20" name="AutoShape 6"/>
          <p:cNvSpPr>
            <a:spLocks/>
          </p:cNvSpPr>
          <p:nvPr/>
        </p:nvSpPr>
        <p:spPr bwMode="auto">
          <a:xfrm rot="-5400000">
            <a:off x="2396013" y="4166756"/>
            <a:ext cx="266736" cy="1211410"/>
          </a:xfrm>
          <a:prstGeom prst="rightBrace">
            <a:avLst>
              <a:gd name="adj1" fmla="val 232600"/>
              <a:gd name="adj2" fmla="val 92489"/>
            </a:avLst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21" name="AutoShape 6"/>
          <p:cNvSpPr>
            <a:spLocks/>
          </p:cNvSpPr>
          <p:nvPr/>
        </p:nvSpPr>
        <p:spPr bwMode="auto">
          <a:xfrm rot="-5400000">
            <a:off x="2388759" y="5030342"/>
            <a:ext cx="266736" cy="1211410"/>
          </a:xfrm>
          <a:prstGeom prst="rightBrace">
            <a:avLst>
              <a:gd name="adj1" fmla="val 232600"/>
              <a:gd name="adj2" fmla="val 92489"/>
            </a:avLst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22" name="AutoShape 6"/>
          <p:cNvSpPr>
            <a:spLocks/>
          </p:cNvSpPr>
          <p:nvPr/>
        </p:nvSpPr>
        <p:spPr bwMode="auto">
          <a:xfrm rot="-5400000">
            <a:off x="2461329" y="4507843"/>
            <a:ext cx="281252" cy="1414603"/>
          </a:xfrm>
          <a:prstGeom prst="rightBrace">
            <a:avLst>
              <a:gd name="adj1" fmla="val 232600"/>
              <a:gd name="adj2" fmla="val 92489"/>
            </a:avLst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3187681" y="3183363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pl-PL" sz="1400" b="1" dirty="0">
                <a:solidFill>
                  <a:srgbClr val="44546A"/>
                </a:solidFill>
                <a:cs typeface="Arial" charset="0"/>
              </a:rPr>
              <a:t>19%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2904661" y="3713127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pl-PL" sz="1400" b="1" dirty="0">
                <a:solidFill>
                  <a:srgbClr val="44546A"/>
                </a:solidFill>
                <a:cs typeface="Arial" charset="0"/>
              </a:rPr>
              <a:t>14%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3013519" y="4518657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pl-PL" sz="1400" b="1" dirty="0">
                <a:solidFill>
                  <a:srgbClr val="44546A"/>
                </a:solidFill>
                <a:cs typeface="Arial" charset="0"/>
              </a:rPr>
              <a:t>16%</a:t>
            </a:r>
          </a:p>
        </p:txBody>
      </p:sp>
      <p:sp>
        <p:nvSpPr>
          <p:cNvPr id="30" name="pole tekstowe 29"/>
          <p:cNvSpPr txBox="1"/>
          <p:nvPr/>
        </p:nvSpPr>
        <p:spPr>
          <a:xfrm>
            <a:off x="3165919" y="4946823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pl-PL" sz="1400" b="1" dirty="0">
                <a:solidFill>
                  <a:srgbClr val="44546A"/>
                </a:solidFill>
                <a:cs typeface="Arial" charset="0"/>
              </a:rPr>
              <a:t>18%</a:t>
            </a:r>
          </a:p>
        </p:txBody>
      </p:sp>
      <p:sp>
        <p:nvSpPr>
          <p:cNvPr id="31" name="pole tekstowe 30"/>
          <p:cNvSpPr txBox="1"/>
          <p:nvPr/>
        </p:nvSpPr>
        <p:spPr>
          <a:xfrm>
            <a:off x="3028039" y="5374989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pl-PL" sz="1400" b="1" dirty="0">
                <a:solidFill>
                  <a:srgbClr val="44546A"/>
                </a:solidFill>
                <a:cs typeface="Arial" charset="0"/>
              </a:rPr>
              <a:t>16%</a:t>
            </a:r>
          </a:p>
        </p:txBody>
      </p:sp>
    </p:spTree>
    <p:extLst>
      <p:ext uri="{BB962C8B-B14F-4D97-AF65-F5344CB8AC3E}">
        <p14:creationId xmlns:p14="http://schemas.microsoft.com/office/powerpoint/2010/main" val="142477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ela 20"/>
          <p:cNvGraphicFramePr>
            <a:graphicFrameLocks noGrp="1"/>
          </p:cNvGraphicFramePr>
          <p:nvPr>
            <p:extLst/>
          </p:nvPr>
        </p:nvGraphicFramePr>
        <p:xfrm>
          <a:off x="277813" y="1663706"/>
          <a:ext cx="3499964" cy="4427998"/>
        </p:xfrm>
        <a:graphic>
          <a:graphicData uri="http://schemas.openxmlformats.org/drawingml/2006/table">
            <a:tbl>
              <a:tblPr/>
              <a:tblGrid>
                <a:gridCol w="34999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59327"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po spożyciu dużej dawki alkoholu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9327"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w czasie urlopu bez partnera(ki)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40087271"/>
                  </a:ext>
                </a:extLst>
              </a:tr>
              <a:tr h="359327"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podczas podróży służbowych/konferencji / delegacji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19099350"/>
                  </a:ext>
                </a:extLst>
              </a:tr>
              <a:tr h="359327"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w biurze / w zakładzie pracy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78701781"/>
                  </a:ext>
                </a:extLst>
              </a:tr>
              <a:tr h="359327"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w klubie / na dyskotece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49977516"/>
                  </a:ext>
                </a:extLst>
              </a:tr>
              <a:tr h="359327"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podczas wyjazdów integracyjnych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48529688"/>
                  </a:ext>
                </a:extLst>
              </a:tr>
              <a:tr h="417364"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podczas dłuższego wyjazdu związanego z pracą zarobkową w Polsce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40340261"/>
                  </a:ext>
                </a:extLst>
              </a:tr>
              <a:tr h="359327"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podczas dłuższego wyjazdu związanego z pracą zarobkową za granicą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02884296"/>
                  </a:ext>
                </a:extLst>
              </a:tr>
              <a:tr h="417364"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po tym jak urwał mi się film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9327"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po narkotykach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9327"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po zażyciu dopalaczy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9327">
                <a:tc>
                  <a:txBody>
                    <a:bodyPr/>
                    <a:lstStyle/>
                    <a:p>
                      <a:pPr algn="r" fontAlgn="t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w innych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2400" y="288925"/>
            <a:ext cx="9182100" cy="346075"/>
          </a:xfrm>
        </p:spPr>
        <p:txBody>
          <a:bodyPr/>
          <a:lstStyle/>
          <a:p>
            <a:pPr lvl="0"/>
            <a:r>
              <a:rPr lang="pl-PL" dirty="0"/>
              <a:t>Seks poza stałym związkiem 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>
          <a:xfrm>
            <a:off x="152400" y="917389"/>
            <a:ext cx="9182100" cy="762000"/>
          </a:xfrm>
        </p:spPr>
        <p:txBody>
          <a:bodyPr/>
          <a:lstStyle/>
          <a:p>
            <a:r>
              <a:rPr lang="pl-PL" altLang="pl-PL" dirty="0">
                <a:solidFill>
                  <a:schemeClr val="tx2"/>
                </a:solidFill>
                <a:cs typeface="Arial" charset="0"/>
              </a:rPr>
              <a:t>W jakich okolicznościach doszło do seksu poza stałym związkiem?</a:t>
            </a:r>
            <a:endParaRPr lang="en-US" dirty="0"/>
          </a:p>
        </p:txBody>
      </p:sp>
      <p:sp>
        <p:nvSpPr>
          <p:cNvPr id="19" name="Rectangle 67"/>
          <p:cNvSpPr>
            <a:spLocks noChangeArrowheads="1"/>
          </p:cNvSpPr>
          <p:nvPr/>
        </p:nvSpPr>
        <p:spPr bwMode="auto">
          <a:xfrm>
            <a:off x="10130532" y="5937095"/>
            <a:ext cx="26277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pl-PL" sz="900" b="1" dirty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pl-PL" sz="900" b="1" dirty="0">
                <a:solidFill>
                  <a:prstClr val="white"/>
                </a:solidFill>
                <a:cs typeface="Arial" pitchFamily="34" charset="0"/>
              </a:rPr>
            </a:br>
            <a:r>
              <a:rPr lang="pl-PL" sz="900" b="1" dirty="0">
                <a:solidFill>
                  <a:prstClr val="white"/>
                </a:solidFill>
                <a:cs typeface="Arial" pitchFamily="34" charset="0"/>
              </a:rPr>
              <a:t>„Seksualność Polaków 2017”</a:t>
            </a:r>
            <a:br>
              <a:rPr lang="pl-PL" sz="900" b="1" dirty="0">
                <a:solidFill>
                  <a:prstClr val="white"/>
                </a:solidFill>
                <a:cs typeface="Arial" pitchFamily="34" charset="0"/>
              </a:rPr>
            </a:br>
            <a:r>
              <a:rPr lang="pl-PL" sz="900" dirty="0">
                <a:solidFill>
                  <a:prstClr val="white"/>
                </a:solidFill>
                <a:cs typeface="Arial" pitchFamily="34" charset="0"/>
              </a:rPr>
              <a:t>Badanie Zbigniewa Izdebskiego </a:t>
            </a:r>
          </a:p>
          <a:p>
            <a:pPr>
              <a:defRPr/>
            </a:pPr>
            <a:r>
              <a:rPr lang="pl-PL" sz="900" dirty="0">
                <a:solidFill>
                  <a:prstClr val="white"/>
                </a:solidFill>
                <a:cs typeface="Arial" pitchFamily="34" charset="0"/>
              </a:rPr>
              <a:t>i Polpharmy</a:t>
            </a:r>
            <a:br>
              <a:rPr lang="pl-PL" sz="900" dirty="0">
                <a:solidFill>
                  <a:prstClr val="white"/>
                </a:solidFill>
                <a:cs typeface="Arial" pitchFamily="34" charset="0"/>
              </a:rPr>
            </a:br>
            <a:r>
              <a:rPr lang="pl-PL" sz="900" dirty="0">
                <a:solidFill>
                  <a:prstClr val="white"/>
                </a:solidFill>
                <a:cs typeface="Arial" pitchFamily="34" charset="0"/>
              </a:rPr>
              <a:t>Wykonawca: IQS</a:t>
            </a:r>
            <a:br>
              <a:rPr lang="pl-PL" sz="900" dirty="0">
                <a:solidFill>
                  <a:prstClr val="white"/>
                </a:solidFill>
                <a:cs typeface="Arial" pitchFamily="34" charset="0"/>
              </a:rPr>
            </a:br>
            <a:endParaRPr lang="pl-PL" sz="9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0" name="Rectangle 67"/>
          <p:cNvSpPr>
            <a:spLocks noChangeArrowheads="1"/>
          </p:cNvSpPr>
          <p:nvPr/>
        </p:nvSpPr>
        <p:spPr bwMode="auto">
          <a:xfrm>
            <a:off x="3165028" y="6104065"/>
            <a:ext cx="669607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 2017, osoby, którym zdarzyło się uprawiać seks poza stałym związkiem, n=226</a:t>
            </a:r>
          </a:p>
        </p:txBody>
      </p:sp>
      <p:graphicFrame>
        <p:nvGraphicFramePr>
          <p:cNvPr id="22" name="Wykres 21"/>
          <p:cNvGraphicFramePr/>
          <p:nvPr>
            <p:extLst/>
          </p:nvPr>
        </p:nvGraphicFramePr>
        <p:xfrm>
          <a:off x="3709538" y="1663700"/>
          <a:ext cx="2873456" cy="4620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986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Trudności i problemy seksualne kobiet </a:t>
            </a:r>
            <a:br>
              <a:rPr lang="pl-PL" dirty="0"/>
            </a:br>
            <a:r>
              <a:rPr lang="pl-PL" dirty="0"/>
              <a:t>i mężczyzn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72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ela 20"/>
          <p:cNvGraphicFramePr>
            <a:graphicFrameLocks noGrp="1"/>
          </p:cNvGraphicFramePr>
          <p:nvPr>
            <p:extLst/>
          </p:nvPr>
        </p:nvGraphicFramePr>
        <p:xfrm>
          <a:off x="3027467" y="1663702"/>
          <a:ext cx="3777777" cy="4392001"/>
        </p:xfrm>
        <a:graphic>
          <a:graphicData uri="http://schemas.openxmlformats.org/drawingml/2006/table">
            <a:tbl>
              <a:tblPr/>
              <a:tblGrid>
                <a:gridCol w="37777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36105"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moje zmęczenie, stres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6105"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obawa przed niechcianą ciążą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40087271"/>
                  </a:ext>
                </a:extLst>
              </a:tr>
              <a:tr h="336105"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moja choroba, złe samopoczucie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19099350"/>
                  </a:ext>
                </a:extLst>
              </a:tr>
              <a:tr h="336105"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nietrzeźwość partnerki(a) / moja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78701781"/>
                  </a:ext>
                </a:extLst>
              </a:tr>
              <a:tr h="336105"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obawa, że nie sprawdzę się w seksie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49977516"/>
                  </a:ext>
                </a:extLst>
              </a:tr>
              <a:tr h="336105"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obawa, że moje ciało nie jest atrakcyjne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48529688"/>
                  </a:ext>
                </a:extLst>
              </a:tr>
              <a:tr h="336105"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brak higieny, brzydki zapach, </a:t>
                      </a:r>
                      <a:b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nieświeży oddech partnerki(a)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40340261"/>
                  </a:ext>
                </a:extLst>
              </a:tr>
              <a:tr h="336105"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obawa, że zakażę się HIV/AIDS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02884296"/>
                  </a:ext>
                </a:extLst>
              </a:tr>
              <a:tr h="358741"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obawa, że zakażę się chorobą przenoszoną </a:t>
                      </a:r>
                      <a:b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drogą płciową (weneryczną)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6105"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moja depresja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6105"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obawa, że nastąpią problemy w trakcie współżycia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6105"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poczucie grzechu, winy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6105">
                <a:tc>
                  <a:txBody>
                    <a:bodyPr/>
                    <a:lstStyle/>
                    <a:p>
                      <a:pPr algn="ctr" fontAlgn="t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inne obawy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3" name="Wykres 22"/>
          <p:cNvGraphicFramePr/>
          <p:nvPr>
            <p:extLst/>
          </p:nvPr>
        </p:nvGraphicFramePr>
        <p:xfrm>
          <a:off x="202372" y="1663700"/>
          <a:ext cx="2871027" cy="4563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2400" y="288925"/>
            <a:ext cx="9182100" cy="346075"/>
          </a:xfrm>
        </p:spPr>
        <p:txBody>
          <a:bodyPr/>
          <a:lstStyle/>
          <a:p>
            <a:pPr lvl="0"/>
            <a:r>
              <a:rPr lang="pl-PL" dirty="0"/>
              <a:t>Obawy, niepokoje związane z odbyciem stosunku seksualnego 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>
          <a:xfrm>
            <a:off x="152400" y="917389"/>
            <a:ext cx="9182100" cy="762000"/>
          </a:xfrm>
        </p:spPr>
        <p:txBody>
          <a:bodyPr/>
          <a:lstStyle/>
          <a:p>
            <a:r>
              <a:rPr lang="pl-PL" altLang="pl-PL" dirty="0">
                <a:solidFill>
                  <a:schemeClr val="tx2"/>
                </a:solidFill>
                <a:cs typeface="Arial" charset="0"/>
              </a:rPr>
              <a:t>Czy kiedykolwiek coś Panu(i) utrudniało, przeszkodziło w odbyciu stosunku?</a:t>
            </a:r>
            <a:endParaRPr lang="en-US" dirty="0"/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lum bright="40000"/>
          </a:blip>
          <a:srcRect l="9076" r="52158"/>
          <a:stretch/>
        </p:blipFill>
        <p:spPr bwMode="auto">
          <a:xfrm>
            <a:off x="825629" y="3260172"/>
            <a:ext cx="350039" cy="75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 rotWithShape="1">
          <a:blip r:embed="rId3" cstate="print">
            <a:lum bright="40000"/>
          </a:blip>
          <a:srcRect l="46192" r="11571"/>
          <a:stretch/>
        </p:blipFill>
        <p:spPr bwMode="auto">
          <a:xfrm>
            <a:off x="8784397" y="3261088"/>
            <a:ext cx="350039" cy="75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67"/>
          <p:cNvSpPr>
            <a:spLocks noChangeArrowheads="1"/>
          </p:cNvSpPr>
          <p:nvPr/>
        </p:nvSpPr>
        <p:spPr bwMode="auto">
          <a:xfrm>
            <a:off x="10130532" y="5937095"/>
            <a:ext cx="26277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pl-PL" sz="900" b="1" dirty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pl-PL" sz="900" b="1" dirty="0">
                <a:solidFill>
                  <a:prstClr val="white"/>
                </a:solidFill>
                <a:cs typeface="Arial" pitchFamily="34" charset="0"/>
              </a:rPr>
            </a:br>
            <a:r>
              <a:rPr lang="pl-PL" sz="900" b="1" dirty="0">
                <a:solidFill>
                  <a:prstClr val="white"/>
                </a:solidFill>
                <a:cs typeface="Arial" pitchFamily="34" charset="0"/>
              </a:rPr>
              <a:t>„Seksualność Polaków 2017”</a:t>
            </a:r>
            <a:br>
              <a:rPr lang="pl-PL" sz="900" b="1" dirty="0">
                <a:solidFill>
                  <a:prstClr val="white"/>
                </a:solidFill>
                <a:cs typeface="Arial" pitchFamily="34" charset="0"/>
              </a:rPr>
            </a:br>
            <a:r>
              <a:rPr lang="pl-PL" sz="900" dirty="0">
                <a:solidFill>
                  <a:prstClr val="white"/>
                </a:solidFill>
                <a:cs typeface="Arial" pitchFamily="34" charset="0"/>
              </a:rPr>
              <a:t>Badanie Zbigniewa Izdebskiego </a:t>
            </a:r>
          </a:p>
          <a:p>
            <a:pPr>
              <a:defRPr/>
            </a:pPr>
            <a:r>
              <a:rPr lang="pl-PL" sz="900" dirty="0">
                <a:solidFill>
                  <a:prstClr val="white"/>
                </a:solidFill>
                <a:cs typeface="Arial" pitchFamily="34" charset="0"/>
              </a:rPr>
              <a:t>i Polpharmy</a:t>
            </a:r>
            <a:br>
              <a:rPr lang="pl-PL" sz="900" dirty="0">
                <a:solidFill>
                  <a:prstClr val="white"/>
                </a:solidFill>
                <a:cs typeface="Arial" pitchFamily="34" charset="0"/>
              </a:rPr>
            </a:br>
            <a:r>
              <a:rPr lang="pl-PL" sz="900" dirty="0">
                <a:solidFill>
                  <a:prstClr val="white"/>
                </a:solidFill>
                <a:cs typeface="Arial" pitchFamily="34" charset="0"/>
              </a:rPr>
              <a:t>Wykonawca: IQS</a:t>
            </a:r>
            <a:br>
              <a:rPr lang="pl-PL" sz="900" dirty="0">
                <a:solidFill>
                  <a:prstClr val="white"/>
                </a:solidFill>
                <a:cs typeface="Arial" pitchFamily="34" charset="0"/>
              </a:rPr>
            </a:br>
            <a:endParaRPr lang="pl-PL" sz="9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0" name="Rectangle 67"/>
          <p:cNvSpPr>
            <a:spLocks noChangeArrowheads="1"/>
          </p:cNvSpPr>
          <p:nvPr/>
        </p:nvSpPr>
        <p:spPr bwMode="auto">
          <a:xfrm>
            <a:off x="3114228" y="6090844"/>
            <a:ext cx="6696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 2017, osoby, które rozpoczęły regularne życie seksualne:</a:t>
            </a:r>
          </a:p>
          <a:p>
            <a:pPr algn="r">
              <a:defRPr/>
            </a:pPr>
            <a:r>
              <a:rPr lang="pl-PL" sz="9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mężczyźni: n=1026, kobiety: n=1170 </a:t>
            </a:r>
            <a:endParaRPr lang="pl-PL" sz="9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graphicFrame>
        <p:nvGraphicFramePr>
          <p:cNvPr id="22" name="Wykres 21"/>
          <p:cNvGraphicFramePr/>
          <p:nvPr>
            <p:extLst/>
          </p:nvPr>
        </p:nvGraphicFramePr>
        <p:xfrm>
          <a:off x="6636709" y="1663700"/>
          <a:ext cx="2873456" cy="4563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Wykres 10"/>
          <p:cNvGraphicFramePr/>
          <p:nvPr/>
        </p:nvGraphicFramePr>
        <p:xfrm>
          <a:off x="-704756" y="4496267"/>
          <a:ext cx="3162206" cy="165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Wykres 11"/>
          <p:cNvGraphicFramePr/>
          <p:nvPr/>
        </p:nvGraphicFramePr>
        <p:xfrm>
          <a:off x="7716465" y="4496267"/>
          <a:ext cx="3162206" cy="165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Symbol zastępczy tekstu 6"/>
          <p:cNvSpPr txBox="1">
            <a:spLocks/>
          </p:cNvSpPr>
          <p:nvPr/>
        </p:nvSpPr>
        <p:spPr>
          <a:xfrm>
            <a:off x="209550" y="4200525"/>
            <a:ext cx="1706563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pl-PL" sz="1400" b="1" dirty="0">
                <a:solidFill>
                  <a:srgbClr val="4472C4">
                    <a:lumMod val="50000"/>
                  </a:srgbClr>
                </a:solidFill>
              </a:rPr>
              <a:t>Trudności miało …. </a:t>
            </a:r>
            <a:endParaRPr lang="en-US" sz="14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4" name="Symbol zastępczy tekstu 6"/>
          <p:cNvSpPr txBox="1">
            <a:spLocks/>
          </p:cNvSpPr>
          <p:nvPr/>
        </p:nvSpPr>
        <p:spPr>
          <a:xfrm>
            <a:off x="8062912" y="4200525"/>
            <a:ext cx="1706563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pl-PL" sz="1400" b="1" dirty="0">
                <a:solidFill>
                  <a:srgbClr val="4472C4">
                    <a:lumMod val="50000"/>
                  </a:srgbClr>
                </a:solidFill>
              </a:rPr>
              <a:t>Trudności miało …</a:t>
            </a:r>
            <a:endParaRPr lang="en-US" sz="1400" b="1" dirty="0">
              <a:solidFill>
                <a:srgbClr val="4472C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4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2400" y="288925"/>
            <a:ext cx="9182100" cy="346075"/>
          </a:xfrm>
        </p:spPr>
        <p:txBody>
          <a:bodyPr/>
          <a:lstStyle/>
          <a:p>
            <a:pPr lvl="0"/>
            <a:r>
              <a:rPr lang="pl-PL" dirty="0"/>
              <a:t>Postawy wobec zaburzeń erekcji</a:t>
            </a:r>
            <a:endParaRPr lang="en-US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>
          <a:xfrm>
            <a:off x="152399" y="889004"/>
            <a:ext cx="8309213" cy="762000"/>
          </a:xfrm>
        </p:spPr>
        <p:txBody>
          <a:bodyPr/>
          <a:lstStyle/>
          <a:p>
            <a:r>
              <a:rPr lang="pl-PL" altLang="pl-PL" b="0" dirty="0">
                <a:solidFill>
                  <a:schemeClr val="tx2"/>
                </a:solidFill>
                <a:cs typeface="Arial" charset="0"/>
              </a:rPr>
              <a:t>W jakim stopniu zgadza się Pan(i) z opinią, że …</a:t>
            </a:r>
            <a:br>
              <a:rPr lang="pl-PL" altLang="pl-PL" b="0" dirty="0">
                <a:solidFill>
                  <a:schemeClr val="tx2"/>
                </a:solidFill>
                <a:cs typeface="Arial" charset="0"/>
              </a:rPr>
            </a:br>
            <a:r>
              <a:rPr lang="pl-PL" altLang="pl-PL" dirty="0"/>
              <a:t>M</a:t>
            </a:r>
            <a:r>
              <a:rPr lang="pl-PL" dirty="0"/>
              <a:t>ężczyzna, który ma trudności z osiągnięciem i utrzymaniem erekcji nie jest </a:t>
            </a:r>
            <a:br>
              <a:rPr lang="pl-PL" dirty="0"/>
            </a:br>
            <a:r>
              <a:rPr lang="pl-PL" dirty="0"/>
              <a:t>w pełni wartościowy</a:t>
            </a:r>
            <a:endParaRPr lang="pl-PL" altLang="pl-PL" dirty="0">
              <a:solidFill>
                <a:schemeClr val="tx2"/>
              </a:solidFill>
              <a:cs typeface="Arial" charset="0"/>
            </a:endParaRPr>
          </a:p>
        </p:txBody>
      </p:sp>
      <p:graphicFrame>
        <p:nvGraphicFramePr>
          <p:cNvPr id="6" name="Wykres 5"/>
          <p:cNvGraphicFramePr/>
          <p:nvPr>
            <p:extLst/>
          </p:nvPr>
        </p:nvGraphicFramePr>
        <p:xfrm>
          <a:off x="174171" y="1698170"/>
          <a:ext cx="9985829" cy="4456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AutoShape 6"/>
          <p:cNvSpPr>
            <a:spLocks/>
          </p:cNvSpPr>
          <p:nvPr/>
        </p:nvSpPr>
        <p:spPr bwMode="auto">
          <a:xfrm rot="-5400000">
            <a:off x="3106042" y="1320781"/>
            <a:ext cx="141163" cy="2471445"/>
          </a:xfrm>
          <a:prstGeom prst="rightBrace">
            <a:avLst>
              <a:gd name="adj1" fmla="val 232600"/>
              <a:gd name="adj2" fmla="val 50000"/>
            </a:avLst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923274" y="2611105"/>
            <a:ext cx="1077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prstClr val="black"/>
                </a:solidFill>
              </a:rPr>
              <a:t>Ogółem 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990600" y="4836460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</a:rPr>
              <a:t>18-29 lat</a:t>
            </a:r>
          </a:p>
        </p:txBody>
      </p:sp>
      <p:sp>
        <p:nvSpPr>
          <p:cNvPr id="16" name="AutoShape 6"/>
          <p:cNvSpPr>
            <a:spLocks/>
          </p:cNvSpPr>
          <p:nvPr/>
        </p:nvSpPr>
        <p:spPr bwMode="auto">
          <a:xfrm rot="-5400000">
            <a:off x="3404205" y="1923747"/>
            <a:ext cx="144001" cy="3091475"/>
          </a:xfrm>
          <a:prstGeom prst="rightBrace">
            <a:avLst>
              <a:gd name="adj1" fmla="val 232600"/>
              <a:gd name="adj2" fmla="val 50000"/>
            </a:avLst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3483502" y="3132882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pl-PL" sz="1400" b="1" dirty="0">
                <a:solidFill>
                  <a:srgbClr val="44546A"/>
                </a:solidFill>
                <a:cs typeface="Arial" charset="0"/>
              </a:rPr>
              <a:t>40%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3125104" y="2198679"/>
            <a:ext cx="591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pl-PL" sz="1600" b="1" dirty="0">
                <a:solidFill>
                  <a:srgbClr val="44546A"/>
                </a:solidFill>
                <a:cs typeface="Arial" charset="0"/>
              </a:rPr>
              <a:t>31%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990600" y="5268260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</a:rPr>
              <a:t>30-49 lat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1139680" y="5687360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</a:rPr>
              <a:t>50+ lat</a:t>
            </a:r>
          </a:p>
        </p:txBody>
      </p:sp>
      <p:sp>
        <p:nvSpPr>
          <p:cNvPr id="25" name="Rectangle 67"/>
          <p:cNvSpPr>
            <a:spLocks noChangeArrowheads="1"/>
          </p:cNvSpPr>
          <p:nvPr/>
        </p:nvSpPr>
        <p:spPr bwMode="auto">
          <a:xfrm>
            <a:off x="3139048" y="5940643"/>
            <a:ext cx="6696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pl-PL" sz="900" dirty="0">
                <a:solidFill>
                  <a:srgbClr val="44546A"/>
                </a:solidFill>
                <a:cs typeface="Arial" pitchFamily="34" charset="0"/>
              </a:rPr>
              <a:t/>
            </a:r>
            <a:br>
              <a:rPr lang="pl-PL" sz="900" dirty="0">
                <a:solidFill>
                  <a:srgbClr val="44546A"/>
                </a:solidFill>
                <a:cs typeface="Arial" pitchFamily="34" charset="0"/>
              </a:rPr>
            </a:b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 2017, ogółem 18+: n=2500</a:t>
            </a:r>
          </a:p>
          <a:p>
            <a:pPr algn="r">
              <a:defRPr/>
            </a:pPr>
            <a:r>
              <a:rPr lang="pl-PL" sz="9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mężczyźni: n=1196</a:t>
            </a: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, </a:t>
            </a:r>
            <a:r>
              <a:rPr lang="pl-PL" sz="9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kobiety: n=1304 </a:t>
            </a:r>
            <a:endParaRPr lang="pl-PL" sz="900" b="1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  <a:p>
            <a:pPr algn="r">
              <a:defRPr/>
            </a:pP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18-29 </a:t>
            </a:r>
            <a:r>
              <a:rPr lang="pl-PL" sz="9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lat: n=480</a:t>
            </a: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, 30-49 </a:t>
            </a:r>
            <a:r>
              <a:rPr lang="pl-PL" sz="9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lat: n=910</a:t>
            </a: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, 50+ </a:t>
            </a:r>
            <a:r>
              <a:rPr lang="pl-PL" sz="9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lat: n=1110 </a:t>
            </a:r>
            <a:endParaRPr lang="pl-PL" sz="9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27" name="Rectangle 67"/>
          <p:cNvSpPr>
            <a:spLocks noChangeArrowheads="1"/>
          </p:cNvSpPr>
          <p:nvPr/>
        </p:nvSpPr>
        <p:spPr bwMode="auto">
          <a:xfrm>
            <a:off x="10130532" y="5937095"/>
            <a:ext cx="26277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pl-PL" sz="900" b="1" dirty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pl-PL" sz="900" b="1" dirty="0">
                <a:solidFill>
                  <a:prstClr val="white"/>
                </a:solidFill>
                <a:cs typeface="Arial" pitchFamily="34" charset="0"/>
              </a:rPr>
            </a:br>
            <a:r>
              <a:rPr lang="pl-PL" sz="900" b="1" dirty="0">
                <a:solidFill>
                  <a:prstClr val="white"/>
                </a:solidFill>
                <a:cs typeface="Arial" pitchFamily="34" charset="0"/>
              </a:rPr>
              <a:t>„Seksualność Polaków 2017”</a:t>
            </a:r>
            <a:br>
              <a:rPr lang="pl-PL" sz="900" b="1" dirty="0">
                <a:solidFill>
                  <a:prstClr val="white"/>
                </a:solidFill>
                <a:cs typeface="Arial" pitchFamily="34" charset="0"/>
              </a:rPr>
            </a:br>
            <a:r>
              <a:rPr lang="pl-PL" sz="900" dirty="0">
                <a:solidFill>
                  <a:prstClr val="white"/>
                </a:solidFill>
                <a:cs typeface="Arial" pitchFamily="34" charset="0"/>
              </a:rPr>
              <a:t>Badanie Zbigniewa Izdebskiego </a:t>
            </a:r>
          </a:p>
          <a:p>
            <a:pPr>
              <a:defRPr/>
            </a:pPr>
            <a:r>
              <a:rPr lang="pl-PL" sz="900" dirty="0">
                <a:solidFill>
                  <a:prstClr val="white"/>
                </a:solidFill>
                <a:cs typeface="Arial" pitchFamily="34" charset="0"/>
              </a:rPr>
              <a:t>i Polpharmy</a:t>
            </a:r>
            <a:br>
              <a:rPr lang="pl-PL" sz="900" dirty="0">
                <a:solidFill>
                  <a:prstClr val="white"/>
                </a:solidFill>
                <a:cs typeface="Arial" pitchFamily="34" charset="0"/>
              </a:rPr>
            </a:br>
            <a:r>
              <a:rPr lang="pl-PL" sz="900" dirty="0">
                <a:solidFill>
                  <a:prstClr val="white"/>
                </a:solidFill>
                <a:cs typeface="Arial" pitchFamily="34" charset="0"/>
              </a:rPr>
              <a:t>Wykonawca: IQS</a:t>
            </a:r>
            <a:br>
              <a:rPr lang="pl-PL" sz="900" dirty="0">
                <a:solidFill>
                  <a:prstClr val="white"/>
                </a:solidFill>
                <a:cs typeface="Arial" pitchFamily="34" charset="0"/>
              </a:rPr>
            </a:br>
            <a:endParaRPr lang="pl-PL" sz="9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" name="AutoShape 6"/>
          <p:cNvSpPr>
            <a:spLocks/>
          </p:cNvSpPr>
          <p:nvPr/>
        </p:nvSpPr>
        <p:spPr bwMode="auto">
          <a:xfrm rot="-5400000">
            <a:off x="3094340" y="3576940"/>
            <a:ext cx="88410" cy="2460510"/>
          </a:xfrm>
          <a:prstGeom prst="rightBrace">
            <a:avLst>
              <a:gd name="adj1" fmla="val 232600"/>
              <a:gd name="adj2" fmla="val 50000"/>
            </a:avLst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3160510" y="4525042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pl-PL" sz="1400" b="1" dirty="0">
                <a:solidFill>
                  <a:srgbClr val="44546A"/>
                </a:solidFill>
                <a:cs typeface="Arial" charset="0"/>
              </a:rPr>
              <a:t>32%</a:t>
            </a:r>
          </a:p>
        </p:txBody>
      </p:sp>
      <p:sp>
        <p:nvSpPr>
          <p:cNvPr id="26" name="AutoShape 6"/>
          <p:cNvSpPr>
            <a:spLocks/>
          </p:cNvSpPr>
          <p:nvPr/>
        </p:nvSpPr>
        <p:spPr bwMode="auto">
          <a:xfrm rot="-5400000">
            <a:off x="2755825" y="3079676"/>
            <a:ext cx="104993" cy="1755706"/>
          </a:xfrm>
          <a:prstGeom prst="rightBrace">
            <a:avLst>
              <a:gd name="adj1" fmla="val 232600"/>
              <a:gd name="adj2" fmla="val 50000"/>
            </a:avLst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2821196" y="3695799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pl-PL" sz="1400" b="1" dirty="0">
                <a:solidFill>
                  <a:srgbClr val="44546A"/>
                </a:solidFill>
                <a:cs typeface="Arial" charset="0"/>
              </a:rPr>
              <a:t>23%</a:t>
            </a:r>
          </a:p>
        </p:txBody>
      </p:sp>
      <p:sp>
        <p:nvSpPr>
          <p:cNvPr id="29" name="AutoShape 6"/>
          <p:cNvSpPr>
            <a:spLocks/>
          </p:cNvSpPr>
          <p:nvPr/>
        </p:nvSpPr>
        <p:spPr bwMode="auto">
          <a:xfrm rot="-5400000">
            <a:off x="3084324" y="4030019"/>
            <a:ext cx="75746" cy="2378907"/>
          </a:xfrm>
          <a:prstGeom prst="rightBrace">
            <a:avLst>
              <a:gd name="adj1" fmla="val 232600"/>
              <a:gd name="adj2" fmla="val 50000"/>
            </a:avLst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3165055" y="5021763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pl-PL" sz="1400" b="1" dirty="0">
                <a:solidFill>
                  <a:srgbClr val="44546A"/>
                </a:solidFill>
                <a:cs typeface="Arial" charset="0"/>
              </a:rPr>
              <a:t>31%</a:t>
            </a:r>
          </a:p>
        </p:txBody>
      </p:sp>
      <p:pic>
        <p:nvPicPr>
          <p:cNvPr id="35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lum bright="40000"/>
          </a:blip>
          <a:srcRect l="9076" r="52158"/>
          <a:stretch/>
        </p:blipFill>
        <p:spPr bwMode="auto">
          <a:xfrm>
            <a:off x="572392" y="3390900"/>
            <a:ext cx="256085" cy="55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3"/>
          <p:cNvPicPr>
            <a:picLocks noChangeAspect="1" noChangeArrowheads="1"/>
          </p:cNvPicPr>
          <p:nvPr/>
        </p:nvPicPr>
        <p:blipFill rotWithShape="1">
          <a:blip r:embed="rId3" cstate="print">
            <a:lum bright="40000"/>
          </a:blip>
          <a:srcRect l="46192" r="11571"/>
          <a:stretch/>
        </p:blipFill>
        <p:spPr bwMode="auto">
          <a:xfrm>
            <a:off x="750191" y="3848100"/>
            <a:ext cx="245571" cy="5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pole tekstowe 36"/>
          <p:cNvSpPr txBox="1"/>
          <p:nvPr/>
        </p:nvSpPr>
        <p:spPr>
          <a:xfrm>
            <a:off x="859413" y="3535722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</a:rPr>
              <a:t>mężczyźni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1055352" y="3949700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</a:rPr>
              <a:t>kobiety</a:t>
            </a:r>
          </a:p>
        </p:txBody>
      </p:sp>
      <p:sp>
        <p:nvSpPr>
          <p:cNvPr id="31" name="AutoShape 6"/>
          <p:cNvSpPr>
            <a:spLocks/>
          </p:cNvSpPr>
          <p:nvPr/>
        </p:nvSpPr>
        <p:spPr bwMode="auto">
          <a:xfrm rot="-5400000">
            <a:off x="3084324" y="4458644"/>
            <a:ext cx="75746" cy="2378907"/>
          </a:xfrm>
          <a:prstGeom prst="rightBrace">
            <a:avLst>
              <a:gd name="adj1" fmla="val 232600"/>
              <a:gd name="adj2" fmla="val 50000"/>
            </a:avLst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3165055" y="5450388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pl-PL" sz="1400" b="1" dirty="0">
                <a:solidFill>
                  <a:srgbClr val="44546A"/>
                </a:solidFill>
                <a:cs typeface="Arial" charset="0"/>
              </a:rPr>
              <a:t>31%</a:t>
            </a:r>
          </a:p>
        </p:txBody>
      </p:sp>
    </p:spTree>
    <p:extLst>
      <p:ext uri="{BB962C8B-B14F-4D97-AF65-F5344CB8AC3E}">
        <p14:creationId xmlns:p14="http://schemas.microsoft.com/office/powerpoint/2010/main" val="213174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2400" y="288925"/>
            <a:ext cx="9182100" cy="346075"/>
          </a:xfrm>
        </p:spPr>
        <p:txBody>
          <a:bodyPr/>
          <a:lstStyle/>
          <a:p>
            <a:pPr lvl="0"/>
            <a:r>
              <a:rPr lang="pl-PL" dirty="0"/>
              <a:t>Postawy wobec orgazmu kobiet</a:t>
            </a:r>
            <a:endParaRPr lang="en-US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>
          <a:xfrm>
            <a:off x="152399" y="889004"/>
            <a:ext cx="8309213" cy="762000"/>
          </a:xfrm>
        </p:spPr>
        <p:txBody>
          <a:bodyPr/>
          <a:lstStyle/>
          <a:p>
            <a:r>
              <a:rPr lang="pl-PL" altLang="pl-PL" b="0" dirty="0">
                <a:solidFill>
                  <a:schemeClr val="tx2"/>
                </a:solidFill>
                <a:cs typeface="Arial" charset="0"/>
              </a:rPr>
              <a:t>W jakim stopniu zgadza się Pan(i) z opinią, że …</a:t>
            </a:r>
            <a:br>
              <a:rPr lang="pl-PL" altLang="pl-PL" b="0" dirty="0">
                <a:solidFill>
                  <a:schemeClr val="tx2"/>
                </a:solidFill>
                <a:cs typeface="Arial" charset="0"/>
              </a:rPr>
            </a:br>
            <a:r>
              <a:rPr lang="pl-PL" dirty="0"/>
              <a:t>Kobieta, która ma trudności z osiągnięciem orgazmu w czasie współżycia seksualnego nie jest w pełni wartościowa</a:t>
            </a:r>
            <a:endParaRPr lang="pl-PL" altLang="pl-PL" dirty="0">
              <a:solidFill>
                <a:schemeClr val="tx2"/>
              </a:solidFill>
              <a:cs typeface="Arial" charset="0"/>
            </a:endParaRPr>
          </a:p>
        </p:txBody>
      </p:sp>
      <p:graphicFrame>
        <p:nvGraphicFramePr>
          <p:cNvPr id="6" name="Wykres 5"/>
          <p:cNvGraphicFramePr/>
          <p:nvPr>
            <p:extLst/>
          </p:nvPr>
        </p:nvGraphicFramePr>
        <p:xfrm>
          <a:off x="174171" y="1698170"/>
          <a:ext cx="9985829" cy="4456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AutoShape 6"/>
          <p:cNvSpPr>
            <a:spLocks/>
          </p:cNvSpPr>
          <p:nvPr/>
        </p:nvSpPr>
        <p:spPr bwMode="auto">
          <a:xfrm rot="-5400000">
            <a:off x="2675166" y="1776926"/>
            <a:ext cx="166285" cy="1607514"/>
          </a:xfrm>
          <a:prstGeom prst="rightBrace">
            <a:avLst>
              <a:gd name="adj1" fmla="val 232600"/>
              <a:gd name="adj2" fmla="val 86999"/>
            </a:avLst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923274" y="2611105"/>
            <a:ext cx="1077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prstClr val="black"/>
                </a:solidFill>
              </a:rPr>
              <a:t>Ogółem 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990600" y="4836460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</a:rPr>
              <a:t>18-29 lat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3125104" y="2198679"/>
            <a:ext cx="591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pl-PL" sz="1600" b="1" dirty="0">
                <a:solidFill>
                  <a:srgbClr val="44546A"/>
                </a:solidFill>
                <a:cs typeface="Arial" charset="0"/>
              </a:rPr>
              <a:t>20%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990600" y="5268260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</a:rPr>
              <a:t>30-49 lat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1139680" y="5687360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</a:rPr>
              <a:t>50+ lat</a:t>
            </a:r>
          </a:p>
        </p:txBody>
      </p:sp>
      <p:sp>
        <p:nvSpPr>
          <p:cNvPr id="25" name="Rectangle 67"/>
          <p:cNvSpPr>
            <a:spLocks noChangeArrowheads="1"/>
          </p:cNvSpPr>
          <p:nvPr/>
        </p:nvSpPr>
        <p:spPr bwMode="auto">
          <a:xfrm>
            <a:off x="3139048" y="5954090"/>
            <a:ext cx="6696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pl-PL" sz="900" dirty="0">
                <a:solidFill>
                  <a:srgbClr val="44546A"/>
                </a:solidFill>
                <a:cs typeface="Arial" pitchFamily="34" charset="0"/>
              </a:rPr>
              <a:t/>
            </a:r>
            <a:br>
              <a:rPr lang="pl-PL" sz="900" dirty="0">
                <a:solidFill>
                  <a:srgbClr val="44546A"/>
                </a:solidFill>
                <a:cs typeface="Arial" pitchFamily="34" charset="0"/>
              </a:rPr>
            </a:b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 2017, ogółem 18+: n=2500</a:t>
            </a:r>
          </a:p>
          <a:p>
            <a:pPr algn="r">
              <a:defRPr/>
            </a:pPr>
            <a:r>
              <a:rPr lang="pl-PL" sz="9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mężczyźni: n=1196</a:t>
            </a: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, </a:t>
            </a:r>
            <a:r>
              <a:rPr lang="pl-PL" sz="9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kobiety: n=1304 </a:t>
            </a:r>
            <a:endParaRPr lang="pl-PL" sz="900" b="1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  <a:p>
            <a:pPr algn="r">
              <a:defRPr/>
            </a:pP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18-29 </a:t>
            </a:r>
            <a:r>
              <a:rPr lang="pl-PL" sz="9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lat: n=480</a:t>
            </a: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, 30-49 </a:t>
            </a:r>
            <a:r>
              <a:rPr lang="pl-PL" sz="9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lat: n=910</a:t>
            </a: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, 50+ </a:t>
            </a:r>
            <a:r>
              <a:rPr lang="pl-PL" sz="9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lat: n=1110 </a:t>
            </a:r>
            <a:endParaRPr lang="pl-PL" sz="9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27" name="Rectangle 67"/>
          <p:cNvSpPr>
            <a:spLocks noChangeArrowheads="1"/>
          </p:cNvSpPr>
          <p:nvPr/>
        </p:nvSpPr>
        <p:spPr bwMode="auto">
          <a:xfrm>
            <a:off x="10130532" y="5937095"/>
            <a:ext cx="26277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pl-PL" sz="900" b="1" dirty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pl-PL" sz="900" b="1" dirty="0">
                <a:solidFill>
                  <a:prstClr val="white"/>
                </a:solidFill>
                <a:cs typeface="Arial" pitchFamily="34" charset="0"/>
              </a:rPr>
            </a:br>
            <a:r>
              <a:rPr lang="pl-PL" sz="900" b="1" dirty="0">
                <a:solidFill>
                  <a:prstClr val="white"/>
                </a:solidFill>
                <a:cs typeface="Arial" pitchFamily="34" charset="0"/>
              </a:rPr>
              <a:t>„Seksualność Polaków 2017”</a:t>
            </a:r>
            <a:br>
              <a:rPr lang="pl-PL" sz="900" b="1" dirty="0">
                <a:solidFill>
                  <a:prstClr val="white"/>
                </a:solidFill>
                <a:cs typeface="Arial" pitchFamily="34" charset="0"/>
              </a:rPr>
            </a:br>
            <a:r>
              <a:rPr lang="pl-PL" sz="900" dirty="0">
                <a:solidFill>
                  <a:prstClr val="white"/>
                </a:solidFill>
                <a:cs typeface="Arial" pitchFamily="34" charset="0"/>
              </a:rPr>
              <a:t>Badanie Zbigniewa Izdebskiego </a:t>
            </a:r>
          </a:p>
          <a:p>
            <a:pPr>
              <a:defRPr/>
            </a:pPr>
            <a:r>
              <a:rPr lang="pl-PL" sz="900" dirty="0">
                <a:solidFill>
                  <a:prstClr val="white"/>
                </a:solidFill>
                <a:cs typeface="Arial" pitchFamily="34" charset="0"/>
              </a:rPr>
              <a:t>i Polpharmy</a:t>
            </a:r>
            <a:br>
              <a:rPr lang="pl-PL" sz="900" dirty="0">
                <a:solidFill>
                  <a:prstClr val="white"/>
                </a:solidFill>
                <a:cs typeface="Arial" pitchFamily="34" charset="0"/>
              </a:rPr>
            </a:br>
            <a:r>
              <a:rPr lang="pl-PL" sz="900" dirty="0">
                <a:solidFill>
                  <a:prstClr val="white"/>
                </a:solidFill>
                <a:cs typeface="Arial" pitchFamily="34" charset="0"/>
              </a:rPr>
              <a:t>Wykonawca: IQS</a:t>
            </a:r>
            <a:br>
              <a:rPr lang="pl-PL" sz="900" dirty="0">
                <a:solidFill>
                  <a:prstClr val="white"/>
                </a:solidFill>
                <a:cs typeface="Arial" pitchFamily="34" charset="0"/>
              </a:rPr>
            </a:br>
            <a:endParaRPr lang="pl-PL" sz="900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35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lum bright="40000"/>
          </a:blip>
          <a:srcRect l="9076" r="52158"/>
          <a:stretch/>
        </p:blipFill>
        <p:spPr bwMode="auto">
          <a:xfrm>
            <a:off x="572392" y="3390900"/>
            <a:ext cx="256085" cy="55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3"/>
          <p:cNvPicPr>
            <a:picLocks noChangeAspect="1" noChangeArrowheads="1"/>
          </p:cNvPicPr>
          <p:nvPr/>
        </p:nvPicPr>
        <p:blipFill rotWithShape="1">
          <a:blip r:embed="rId3" cstate="print">
            <a:lum bright="40000"/>
          </a:blip>
          <a:srcRect l="46192" r="11571"/>
          <a:stretch/>
        </p:blipFill>
        <p:spPr bwMode="auto">
          <a:xfrm>
            <a:off x="750191" y="3848100"/>
            <a:ext cx="245571" cy="5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pole tekstowe 36"/>
          <p:cNvSpPr txBox="1"/>
          <p:nvPr/>
        </p:nvSpPr>
        <p:spPr>
          <a:xfrm>
            <a:off x="859413" y="3535722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</a:rPr>
              <a:t>mężczyźni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1055352" y="3949700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</a:rPr>
              <a:t>kobiety</a:t>
            </a:r>
          </a:p>
        </p:txBody>
      </p:sp>
      <p:sp>
        <p:nvSpPr>
          <p:cNvPr id="33" name="AutoShape 6"/>
          <p:cNvSpPr>
            <a:spLocks/>
          </p:cNvSpPr>
          <p:nvPr/>
        </p:nvSpPr>
        <p:spPr bwMode="auto">
          <a:xfrm rot="-5400000">
            <a:off x="2733295" y="2583165"/>
            <a:ext cx="188780" cy="1796314"/>
          </a:xfrm>
          <a:prstGeom prst="rightBrace">
            <a:avLst>
              <a:gd name="adj1" fmla="val 232600"/>
              <a:gd name="adj2" fmla="val 86999"/>
            </a:avLst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34" name="pole tekstowe 33"/>
          <p:cNvSpPr txBox="1"/>
          <p:nvPr/>
        </p:nvSpPr>
        <p:spPr>
          <a:xfrm>
            <a:off x="3441280" y="3169959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pl-PL" sz="1400" b="1" dirty="0">
                <a:solidFill>
                  <a:srgbClr val="44546A"/>
                </a:solidFill>
                <a:cs typeface="Arial" charset="0"/>
              </a:rPr>
              <a:t>24%</a:t>
            </a:r>
          </a:p>
        </p:txBody>
      </p:sp>
      <p:sp>
        <p:nvSpPr>
          <p:cNvPr id="41" name="AutoShape 6"/>
          <p:cNvSpPr>
            <a:spLocks/>
          </p:cNvSpPr>
          <p:nvPr/>
        </p:nvSpPr>
        <p:spPr bwMode="auto">
          <a:xfrm rot="-5400000">
            <a:off x="2524028" y="3220064"/>
            <a:ext cx="200150" cy="1411902"/>
          </a:xfrm>
          <a:prstGeom prst="rightBrace">
            <a:avLst>
              <a:gd name="adj1" fmla="val 232600"/>
              <a:gd name="adj2" fmla="val 86999"/>
            </a:avLst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42" name="pole tekstowe 41"/>
          <p:cNvSpPr txBox="1"/>
          <p:nvPr/>
        </p:nvSpPr>
        <p:spPr>
          <a:xfrm>
            <a:off x="3238832" y="3718151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pl-PL" sz="1400" b="1" dirty="0">
                <a:solidFill>
                  <a:srgbClr val="44546A"/>
                </a:solidFill>
                <a:cs typeface="Arial" charset="0"/>
              </a:rPr>
              <a:t>17%</a:t>
            </a:r>
          </a:p>
        </p:txBody>
      </p:sp>
      <p:sp>
        <p:nvSpPr>
          <p:cNvPr id="43" name="AutoShape 6"/>
          <p:cNvSpPr>
            <a:spLocks/>
          </p:cNvSpPr>
          <p:nvPr/>
        </p:nvSpPr>
        <p:spPr bwMode="auto">
          <a:xfrm rot="-5400000">
            <a:off x="2713447" y="3900803"/>
            <a:ext cx="186505" cy="1701800"/>
          </a:xfrm>
          <a:prstGeom prst="rightBrace">
            <a:avLst>
              <a:gd name="adj1" fmla="val 232600"/>
              <a:gd name="adj2" fmla="val 86999"/>
            </a:avLst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44" name="pole tekstowe 43"/>
          <p:cNvSpPr txBox="1"/>
          <p:nvPr/>
        </p:nvSpPr>
        <p:spPr>
          <a:xfrm>
            <a:off x="3372016" y="4441477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pl-PL" sz="1400" b="1" dirty="0">
                <a:solidFill>
                  <a:srgbClr val="44546A"/>
                </a:solidFill>
                <a:cs typeface="Arial" charset="0"/>
              </a:rPr>
              <a:t>22%</a:t>
            </a:r>
          </a:p>
        </p:txBody>
      </p:sp>
      <p:sp>
        <p:nvSpPr>
          <p:cNvPr id="45" name="AutoShape 6"/>
          <p:cNvSpPr>
            <a:spLocks/>
          </p:cNvSpPr>
          <p:nvPr/>
        </p:nvSpPr>
        <p:spPr bwMode="auto">
          <a:xfrm rot="-5400000">
            <a:off x="2661127" y="4790195"/>
            <a:ext cx="186505" cy="1701800"/>
          </a:xfrm>
          <a:prstGeom prst="rightBrace">
            <a:avLst>
              <a:gd name="adj1" fmla="val 232600"/>
              <a:gd name="adj2" fmla="val 86999"/>
            </a:avLst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46" name="pole tekstowe 45"/>
          <p:cNvSpPr txBox="1"/>
          <p:nvPr/>
        </p:nvSpPr>
        <p:spPr>
          <a:xfrm>
            <a:off x="3319696" y="5385461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pl-PL" sz="1400" b="1" dirty="0">
                <a:solidFill>
                  <a:srgbClr val="44546A"/>
                </a:solidFill>
                <a:cs typeface="Arial" charset="0"/>
              </a:rPr>
              <a:t>20%</a:t>
            </a:r>
          </a:p>
        </p:txBody>
      </p:sp>
      <p:sp>
        <p:nvSpPr>
          <p:cNvPr id="47" name="AutoShape 6"/>
          <p:cNvSpPr>
            <a:spLocks/>
          </p:cNvSpPr>
          <p:nvPr/>
        </p:nvSpPr>
        <p:spPr bwMode="auto">
          <a:xfrm rot="-5400000">
            <a:off x="2608807" y="4355731"/>
            <a:ext cx="186505" cy="1701800"/>
          </a:xfrm>
          <a:prstGeom prst="rightBrace">
            <a:avLst>
              <a:gd name="adj1" fmla="val 232600"/>
              <a:gd name="adj2" fmla="val 86999"/>
            </a:avLst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48" name="pole tekstowe 47"/>
          <p:cNvSpPr txBox="1"/>
          <p:nvPr/>
        </p:nvSpPr>
        <p:spPr>
          <a:xfrm>
            <a:off x="3267376" y="4950997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pl-PL" sz="1400" b="1" dirty="0">
                <a:solidFill>
                  <a:srgbClr val="44546A"/>
                </a:solidFill>
                <a:cs typeface="Arial" charset="0"/>
              </a:rPr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327595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Metodologia</a:t>
            </a:r>
          </a:p>
        </p:txBody>
      </p:sp>
      <p:sp>
        <p:nvSpPr>
          <p:cNvPr id="8195" name="pole tekstowe 6"/>
          <p:cNvSpPr txBox="1">
            <a:spLocks noChangeArrowheads="1"/>
          </p:cNvSpPr>
          <p:nvPr/>
        </p:nvSpPr>
        <p:spPr bwMode="auto">
          <a:xfrm>
            <a:off x="11728451" y="6610351"/>
            <a:ext cx="24878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F8E9DC52-58ED-4509-913A-57561A93B035}" type="slidenum">
              <a:rPr lang="pl-PL" sz="900">
                <a:solidFill>
                  <a:prstClr val="black"/>
                </a:solidFill>
              </a:rPr>
              <a:pPr/>
              <a:t>2</a:t>
            </a:fld>
            <a:endParaRPr lang="pl-PL" sz="800">
              <a:solidFill>
                <a:prstClr val="black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527051" y="1111701"/>
            <a:ext cx="5365749" cy="1511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0"/>
          <a:lstStyle/>
          <a:p>
            <a:pPr>
              <a:spcBef>
                <a:spcPts val="600"/>
              </a:spcBef>
              <a:defRPr/>
            </a:pPr>
            <a:endParaRPr lang="pl-PL" sz="1400" b="1" dirty="0">
              <a:solidFill>
                <a:srgbClr val="44546A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pl-PL" sz="1400" b="1" dirty="0">
                <a:solidFill>
                  <a:srgbClr val="44546A"/>
                </a:solidFill>
              </a:rPr>
              <a:t>Autor badań</a:t>
            </a:r>
          </a:p>
          <a:p>
            <a:pPr>
              <a:spcBef>
                <a:spcPts val="600"/>
              </a:spcBef>
              <a:defRPr/>
            </a:pPr>
            <a:r>
              <a:rPr lang="pl-PL" sz="1400" dirty="0">
                <a:solidFill>
                  <a:srgbClr val="44546A"/>
                </a:solidFill>
              </a:rPr>
              <a:t>prof. dr hab. Zbigniew Izdebski</a:t>
            </a:r>
          </a:p>
          <a:p>
            <a:pPr>
              <a:spcBef>
                <a:spcPts val="600"/>
              </a:spcBef>
              <a:defRPr/>
            </a:pPr>
            <a:endParaRPr lang="pl-PL" sz="1400" dirty="0">
              <a:solidFill>
                <a:srgbClr val="44546A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pl-PL" sz="1400" b="1" dirty="0">
                <a:solidFill>
                  <a:srgbClr val="44546A"/>
                </a:solidFill>
              </a:rPr>
              <a:t>Mecenat: </a:t>
            </a:r>
            <a:r>
              <a:rPr lang="pl-PL" sz="1400" dirty="0">
                <a:solidFill>
                  <a:srgbClr val="44546A"/>
                </a:solidFill>
              </a:rPr>
              <a:t>Polpharma </a:t>
            </a:r>
          </a:p>
          <a:p>
            <a:pPr>
              <a:spcBef>
                <a:spcPts val="600"/>
              </a:spcBef>
              <a:defRPr/>
            </a:pPr>
            <a:endParaRPr lang="pl-PL" sz="1400" dirty="0">
              <a:solidFill>
                <a:srgbClr val="44546A"/>
              </a:solidFill>
            </a:endParaRPr>
          </a:p>
        </p:txBody>
      </p:sp>
      <p:sp>
        <p:nvSpPr>
          <p:cNvPr id="39" name="Prostokąt 38"/>
          <p:cNvSpPr/>
          <p:nvPr/>
        </p:nvSpPr>
        <p:spPr>
          <a:xfrm>
            <a:off x="537634" y="2767465"/>
            <a:ext cx="5365751" cy="1512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0"/>
          <a:lstStyle/>
          <a:p>
            <a:pPr>
              <a:spcBef>
                <a:spcPts val="600"/>
              </a:spcBef>
              <a:defRPr/>
            </a:pPr>
            <a:endParaRPr lang="pl-PL" sz="1400" b="1" dirty="0">
              <a:solidFill>
                <a:srgbClr val="44546A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pl-PL" sz="1400" b="1" dirty="0">
                <a:solidFill>
                  <a:srgbClr val="44546A"/>
                </a:solidFill>
              </a:rPr>
              <a:t>Populacja</a:t>
            </a:r>
          </a:p>
          <a:p>
            <a:pPr>
              <a:spcBef>
                <a:spcPts val="600"/>
              </a:spcBef>
              <a:defRPr/>
            </a:pPr>
            <a:r>
              <a:rPr lang="pl-PL" sz="1400" dirty="0">
                <a:solidFill>
                  <a:srgbClr val="44546A"/>
                </a:solidFill>
              </a:rPr>
              <a:t>mieszkańcy Polski w wieku 18+ </a:t>
            </a:r>
            <a:br>
              <a:rPr lang="pl-PL" sz="1400" dirty="0">
                <a:solidFill>
                  <a:srgbClr val="44546A"/>
                </a:solidFill>
              </a:rPr>
            </a:br>
            <a:r>
              <a:rPr lang="pl-PL" sz="1400" dirty="0">
                <a:solidFill>
                  <a:srgbClr val="44546A"/>
                </a:solidFill>
              </a:rPr>
              <a:t>w prezentacji przedstawiono wyniki dla </a:t>
            </a:r>
            <a:br>
              <a:rPr lang="pl-PL" sz="1400" dirty="0">
                <a:solidFill>
                  <a:srgbClr val="44546A"/>
                </a:solidFill>
              </a:rPr>
            </a:br>
            <a:r>
              <a:rPr lang="pl-PL" sz="1400" dirty="0">
                <a:solidFill>
                  <a:srgbClr val="44546A"/>
                </a:solidFill>
              </a:rPr>
              <a:t>populacji 18+, a dla wybranych tematów 18-49</a:t>
            </a:r>
          </a:p>
        </p:txBody>
      </p:sp>
      <p:sp>
        <p:nvSpPr>
          <p:cNvPr id="40" name="Prostokąt 39"/>
          <p:cNvSpPr/>
          <p:nvPr/>
        </p:nvSpPr>
        <p:spPr>
          <a:xfrm>
            <a:off x="527051" y="4423226"/>
            <a:ext cx="5365749" cy="1512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0"/>
          <a:lstStyle/>
          <a:p>
            <a:pPr>
              <a:spcBef>
                <a:spcPts val="600"/>
              </a:spcBef>
              <a:defRPr/>
            </a:pPr>
            <a:endParaRPr lang="pl-PL" sz="1400" b="1" dirty="0">
              <a:solidFill>
                <a:srgbClr val="44546A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pl-PL" sz="1400" b="1" dirty="0">
                <a:solidFill>
                  <a:srgbClr val="44546A"/>
                </a:solidFill>
              </a:rPr>
              <a:t>Próba, liczba wywiadów</a:t>
            </a:r>
          </a:p>
          <a:p>
            <a:pPr>
              <a:spcBef>
                <a:spcPts val="600"/>
              </a:spcBef>
              <a:defRPr/>
            </a:pPr>
            <a:r>
              <a:rPr lang="pl-PL" sz="1400" dirty="0">
                <a:solidFill>
                  <a:srgbClr val="44546A"/>
                </a:solidFill>
              </a:rPr>
              <a:t>reprezentatywna, losowo-kwotowa </a:t>
            </a:r>
            <a:br>
              <a:rPr lang="pl-PL" sz="1400" dirty="0">
                <a:solidFill>
                  <a:srgbClr val="44546A"/>
                </a:solidFill>
              </a:rPr>
            </a:br>
            <a:r>
              <a:rPr lang="pl-PL" sz="1400" dirty="0">
                <a:solidFill>
                  <a:srgbClr val="44546A"/>
                </a:solidFill>
              </a:rPr>
              <a:t>(płeć, wiek, klasa miejscowości, województwo, wykształcenie), n=2500</a:t>
            </a:r>
          </a:p>
        </p:txBody>
      </p:sp>
      <p:sp>
        <p:nvSpPr>
          <p:cNvPr id="42" name="Prostokąt 41"/>
          <p:cNvSpPr/>
          <p:nvPr/>
        </p:nvSpPr>
        <p:spPr>
          <a:xfrm>
            <a:off x="6096001" y="1111701"/>
            <a:ext cx="5365751" cy="1511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0"/>
          <a:lstStyle/>
          <a:p>
            <a:pPr>
              <a:spcBef>
                <a:spcPts val="600"/>
              </a:spcBef>
              <a:defRPr/>
            </a:pPr>
            <a:endParaRPr lang="pl-PL" sz="1400" b="1" dirty="0">
              <a:solidFill>
                <a:srgbClr val="44546A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pl-PL" sz="1400" b="1" dirty="0">
                <a:solidFill>
                  <a:srgbClr val="44546A"/>
                </a:solidFill>
              </a:rPr>
              <a:t>Technika realizacji</a:t>
            </a:r>
          </a:p>
          <a:p>
            <a:pPr>
              <a:spcBef>
                <a:spcPts val="600"/>
              </a:spcBef>
              <a:defRPr/>
            </a:pPr>
            <a:r>
              <a:rPr lang="pl-PL" sz="1400" dirty="0">
                <a:solidFill>
                  <a:srgbClr val="44546A"/>
                </a:solidFill>
              </a:rPr>
              <a:t>wywiad bezpośredni w domu respondenta</a:t>
            </a:r>
            <a:br>
              <a:rPr lang="pl-PL" sz="1400" dirty="0">
                <a:solidFill>
                  <a:srgbClr val="44546A"/>
                </a:solidFill>
              </a:rPr>
            </a:br>
            <a:r>
              <a:rPr lang="pl-PL" sz="1400" dirty="0">
                <a:solidFill>
                  <a:srgbClr val="44546A"/>
                </a:solidFill>
              </a:rPr>
              <a:t>+ ankieta samodzielnie wypełniana przez respondenta</a:t>
            </a:r>
          </a:p>
        </p:txBody>
      </p:sp>
      <p:sp>
        <p:nvSpPr>
          <p:cNvPr id="43" name="Prostokąt 42"/>
          <p:cNvSpPr/>
          <p:nvPr/>
        </p:nvSpPr>
        <p:spPr>
          <a:xfrm>
            <a:off x="6106584" y="2767465"/>
            <a:ext cx="5365749" cy="1512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0"/>
          <a:lstStyle/>
          <a:p>
            <a:pPr>
              <a:spcBef>
                <a:spcPts val="600"/>
              </a:spcBef>
              <a:defRPr/>
            </a:pPr>
            <a:endParaRPr lang="pl-PL" sz="1400" b="1" dirty="0">
              <a:solidFill>
                <a:srgbClr val="44546A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pl-PL" sz="1400" b="1" dirty="0">
                <a:solidFill>
                  <a:srgbClr val="44546A"/>
                </a:solidFill>
              </a:rPr>
              <a:t>Data realizacji projektu:</a:t>
            </a:r>
          </a:p>
          <a:p>
            <a:pPr>
              <a:spcBef>
                <a:spcPts val="600"/>
              </a:spcBef>
              <a:defRPr/>
            </a:pPr>
            <a:r>
              <a:rPr lang="pl-PL" sz="1400" dirty="0">
                <a:solidFill>
                  <a:srgbClr val="44546A"/>
                </a:solidFill>
              </a:rPr>
              <a:t>grudzień 2016 – styczeń 2017  </a:t>
            </a:r>
          </a:p>
        </p:txBody>
      </p:sp>
      <p:sp>
        <p:nvSpPr>
          <p:cNvPr id="45" name="Prostokąt 44"/>
          <p:cNvSpPr/>
          <p:nvPr/>
        </p:nvSpPr>
        <p:spPr>
          <a:xfrm>
            <a:off x="6096001" y="4423226"/>
            <a:ext cx="5365751" cy="1512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0"/>
          <a:lstStyle/>
          <a:p>
            <a:pPr>
              <a:spcBef>
                <a:spcPts val="600"/>
              </a:spcBef>
              <a:defRPr/>
            </a:pPr>
            <a:endParaRPr lang="pl-PL" sz="1400" dirty="0">
              <a:solidFill>
                <a:srgbClr val="44546A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pl-PL" sz="1400" b="1" dirty="0">
                <a:solidFill>
                  <a:srgbClr val="44546A"/>
                </a:solidFill>
              </a:rPr>
              <a:t>Kierownik projektu </a:t>
            </a:r>
          </a:p>
          <a:p>
            <a:pPr>
              <a:spcBef>
                <a:spcPts val="600"/>
              </a:spcBef>
              <a:defRPr/>
            </a:pPr>
            <a:r>
              <a:rPr lang="pl-PL" sz="1400" dirty="0">
                <a:solidFill>
                  <a:srgbClr val="44546A"/>
                </a:solidFill>
              </a:rPr>
              <a:t>mgr Katarzyna Furman-Kwiatkowska</a:t>
            </a:r>
          </a:p>
          <a:p>
            <a:pPr>
              <a:spcBef>
                <a:spcPts val="600"/>
              </a:spcBef>
              <a:defRPr/>
            </a:pPr>
            <a:r>
              <a:rPr lang="pl-PL" sz="1400" b="1" dirty="0">
                <a:solidFill>
                  <a:srgbClr val="44546A"/>
                </a:solidFill>
              </a:rPr>
              <a:t>Wykonawca</a:t>
            </a:r>
            <a:r>
              <a:rPr lang="pl-PL" sz="1400" dirty="0">
                <a:solidFill>
                  <a:srgbClr val="44546A"/>
                </a:solidFill>
              </a:rPr>
              <a:t>: IQS sp. z </a:t>
            </a:r>
            <a:r>
              <a:rPr lang="pl-PL" sz="1400" dirty="0" err="1">
                <a:solidFill>
                  <a:srgbClr val="44546A"/>
                </a:solidFill>
              </a:rPr>
              <a:t>o.o</a:t>
            </a:r>
            <a:endParaRPr lang="pl-PL" sz="1400" dirty="0">
              <a:solidFill>
                <a:srgbClr val="44546A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4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2400" y="288925"/>
            <a:ext cx="9182100" cy="346075"/>
          </a:xfrm>
        </p:spPr>
        <p:txBody>
          <a:bodyPr/>
          <a:lstStyle/>
          <a:p>
            <a:pPr lvl="0"/>
            <a:r>
              <a:rPr lang="pl-PL" dirty="0"/>
              <a:t>Postawy wobec zaburzeń erekcji</a:t>
            </a:r>
            <a:endParaRPr lang="en-US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>
          <a:xfrm>
            <a:off x="152399" y="889004"/>
            <a:ext cx="8309213" cy="762000"/>
          </a:xfrm>
        </p:spPr>
        <p:txBody>
          <a:bodyPr/>
          <a:lstStyle/>
          <a:p>
            <a:r>
              <a:rPr lang="pl-PL" altLang="pl-PL" b="0" dirty="0">
                <a:solidFill>
                  <a:schemeClr val="tx2"/>
                </a:solidFill>
                <a:cs typeface="Arial" charset="0"/>
              </a:rPr>
              <a:t>W jakim stopniu zgadza się Pan(i) z opinią, że …</a:t>
            </a:r>
            <a:br>
              <a:rPr lang="pl-PL" altLang="pl-PL" b="0" dirty="0">
                <a:solidFill>
                  <a:schemeClr val="tx2"/>
                </a:solidFill>
                <a:cs typeface="Arial" charset="0"/>
              </a:rPr>
            </a:br>
            <a:r>
              <a:rPr lang="pl-PL" dirty="0"/>
              <a:t>Nie ma nic złego w stosowaniu leków na poprawę sprawności seksualnej</a:t>
            </a:r>
            <a:endParaRPr lang="pl-PL" altLang="pl-PL" dirty="0">
              <a:solidFill>
                <a:schemeClr val="tx2"/>
              </a:solidFill>
              <a:cs typeface="Arial" charset="0"/>
            </a:endParaRPr>
          </a:p>
        </p:txBody>
      </p:sp>
      <p:graphicFrame>
        <p:nvGraphicFramePr>
          <p:cNvPr id="6" name="Wykres 5"/>
          <p:cNvGraphicFramePr/>
          <p:nvPr>
            <p:extLst/>
          </p:nvPr>
        </p:nvGraphicFramePr>
        <p:xfrm>
          <a:off x="174171" y="1698170"/>
          <a:ext cx="9985829" cy="4456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AutoShape 6"/>
          <p:cNvSpPr>
            <a:spLocks/>
          </p:cNvSpPr>
          <p:nvPr/>
        </p:nvSpPr>
        <p:spPr bwMode="auto">
          <a:xfrm rot="-5400000">
            <a:off x="4640900" y="-187886"/>
            <a:ext cx="144000" cy="5544000"/>
          </a:xfrm>
          <a:prstGeom prst="rightBrace">
            <a:avLst>
              <a:gd name="adj1" fmla="val 232600"/>
              <a:gd name="adj2" fmla="val 50000"/>
            </a:avLst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923274" y="2611105"/>
            <a:ext cx="1077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prstClr val="black"/>
                </a:solidFill>
              </a:rPr>
              <a:t>Ogółem 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990600" y="4836460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</a:rPr>
              <a:t>18-29 lat</a:t>
            </a:r>
          </a:p>
        </p:txBody>
      </p:sp>
      <p:sp>
        <p:nvSpPr>
          <p:cNvPr id="16" name="AutoShape 6"/>
          <p:cNvSpPr>
            <a:spLocks/>
          </p:cNvSpPr>
          <p:nvPr/>
        </p:nvSpPr>
        <p:spPr bwMode="auto">
          <a:xfrm rot="-5400000">
            <a:off x="4576468" y="751485"/>
            <a:ext cx="144000" cy="5436000"/>
          </a:xfrm>
          <a:prstGeom prst="rightBrace">
            <a:avLst>
              <a:gd name="adj1" fmla="val 232600"/>
              <a:gd name="adj2" fmla="val 50000"/>
            </a:avLst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4378200" y="3132292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pl-PL" sz="1400" b="1" dirty="0">
                <a:solidFill>
                  <a:srgbClr val="44546A"/>
                </a:solidFill>
                <a:cs typeface="Arial" charset="0"/>
              </a:rPr>
              <a:t>69%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4421487" y="2265997"/>
            <a:ext cx="591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pl-PL" sz="1600" b="1" dirty="0">
                <a:solidFill>
                  <a:srgbClr val="44546A"/>
                </a:solidFill>
                <a:cs typeface="Arial" charset="0"/>
              </a:rPr>
              <a:t>71%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990600" y="5268260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</a:rPr>
              <a:t>30-49 lat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1139680" y="5687360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</a:rPr>
              <a:t>50+ lat</a:t>
            </a:r>
          </a:p>
        </p:txBody>
      </p:sp>
      <p:sp>
        <p:nvSpPr>
          <p:cNvPr id="25" name="Rectangle 67"/>
          <p:cNvSpPr>
            <a:spLocks noChangeArrowheads="1"/>
          </p:cNvSpPr>
          <p:nvPr/>
        </p:nvSpPr>
        <p:spPr bwMode="auto">
          <a:xfrm>
            <a:off x="3139048" y="5913749"/>
            <a:ext cx="6696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pl-PL" sz="900" dirty="0">
                <a:solidFill>
                  <a:srgbClr val="44546A"/>
                </a:solidFill>
                <a:cs typeface="Arial" pitchFamily="34" charset="0"/>
              </a:rPr>
              <a:t/>
            </a:r>
            <a:br>
              <a:rPr lang="pl-PL" sz="900" dirty="0">
                <a:solidFill>
                  <a:srgbClr val="44546A"/>
                </a:solidFill>
                <a:cs typeface="Arial" pitchFamily="34" charset="0"/>
              </a:rPr>
            </a:b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 2017, ogółem 18+: n=2500</a:t>
            </a:r>
          </a:p>
          <a:p>
            <a:pPr algn="r">
              <a:defRPr/>
            </a:pPr>
            <a:r>
              <a:rPr lang="pl-PL" sz="9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mężczyźni: n=1196</a:t>
            </a: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, </a:t>
            </a:r>
            <a:r>
              <a:rPr lang="pl-PL" sz="9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kobiety: n=1304 </a:t>
            </a:r>
            <a:endParaRPr lang="pl-PL" sz="900" b="1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  <a:p>
            <a:pPr algn="r">
              <a:defRPr/>
            </a:pP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18-29 </a:t>
            </a:r>
            <a:r>
              <a:rPr lang="pl-PL" sz="9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lat: n=480</a:t>
            </a: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, 30-49 </a:t>
            </a:r>
            <a:r>
              <a:rPr lang="pl-PL" sz="9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lat: n=910</a:t>
            </a: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, 50+ </a:t>
            </a:r>
            <a:r>
              <a:rPr lang="pl-PL" sz="9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lat: n=1110 </a:t>
            </a:r>
            <a:endParaRPr lang="pl-PL" sz="9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27" name="Rectangle 67"/>
          <p:cNvSpPr>
            <a:spLocks noChangeArrowheads="1"/>
          </p:cNvSpPr>
          <p:nvPr/>
        </p:nvSpPr>
        <p:spPr bwMode="auto">
          <a:xfrm>
            <a:off x="10130532" y="5937095"/>
            <a:ext cx="26277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pl-PL" sz="900" b="1" dirty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pl-PL" sz="900" b="1" dirty="0">
                <a:solidFill>
                  <a:prstClr val="white"/>
                </a:solidFill>
                <a:cs typeface="Arial" pitchFamily="34" charset="0"/>
              </a:rPr>
            </a:br>
            <a:r>
              <a:rPr lang="pl-PL" sz="900" b="1" dirty="0">
                <a:solidFill>
                  <a:prstClr val="white"/>
                </a:solidFill>
                <a:cs typeface="Arial" pitchFamily="34" charset="0"/>
              </a:rPr>
              <a:t>„Seksualność Polaków 2017”</a:t>
            </a:r>
            <a:br>
              <a:rPr lang="pl-PL" sz="900" b="1" dirty="0">
                <a:solidFill>
                  <a:prstClr val="white"/>
                </a:solidFill>
                <a:cs typeface="Arial" pitchFamily="34" charset="0"/>
              </a:rPr>
            </a:br>
            <a:r>
              <a:rPr lang="pl-PL" sz="900" dirty="0">
                <a:solidFill>
                  <a:prstClr val="white"/>
                </a:solidFill>
                <a:cs typeface="Arial" pitchFamily="34" charset="0"/>
              </a:rPr>
              <a:t>Badanie Zbigniewa Izdebskiego </a:t>
            </a:r>
          </a:p>
          <a:p>
            <a:pPr>
              <a:defRPr/>
            </a:pPr>
            <a:r>
              <a:rPr lang="pl-PL" sz="900" dirty="0">
                <a:solidFill>
                  <a:prstClr val="white"/>
                </a:solidFill>
                <a:cs typeface="Arial" pitchFamily="34" charset="0"/>
              </a:rPr>
              <a:t>i Polpharmy</a:t>
            </a:r>
            <a:br>
              <a:rPr lang="pl-PL" sz="900" dirty="0">
                <a:solidFill>
                  <a:prstClr val="white"/>
                </a:solidFill>
                <a:cs typeface="Arial" pitchFamily="34" charset="0"/>
              </a:rPr>
            </a:br>
            <a:r>
              <a:rPr lang="pl-PL" sz="900" dirty="0">
                <a:solidFill>
                  <a:prstClr val="white"/>
                </a:solidFill>
                <a:cs typeface="Arial" pitchFamily="34" charset="0"/>
              </a:rPr>
              <a:t>Wykonawca: IQS</a:t>
            </a:r>
            <a:br>
              <a:rPr lang="pl-PL" sz="900" dirty="0">
                <a:solidFill>
                  <a:prstClr val="white"/>
                </a:solidFill>
                <a:cs typeface="Arial" pitchFamily="34" charset="0"/>
              </a:rPr>
            </a:br>
            <a:endParaRPr lang="pl-PL" sz="9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" name="AutoShape 6"/>
          <p:cNvSpPr>
            <a:spLocks/>
          </p:cNvSpPr>
          <p:nvPr/>
        </p:nvSpPr>
        <p:spPr bwMode="auto">
          <a:xfrm rot="-5400000">
            <a:off x="4518290" y="2152990"/>
            <a:ext cx="72000" cy="5292000"/>
          </a:xfrm>
          <a:prstGeom prst="rightBrace">
            <a:avLst>
              <a:gd name="adj1" fmla="val 232600"/>
              <a:gd name="adj2" fmla="val 50000"/>
            </a:avLst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4305497" y="4497839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pl-PL" sz="1400" b="1" dirty="0">
                <a:solidFill>
                  <a:srgbClr val="44546A"/>
                </a:solidFill>
                <a:cs typeface="Arial" charset="0"/>
              </a:rPr>
              <a:t>67%</a:t>
            </a:r>
          </a:p>
        </p:txBody>
      </p:sp>
      <p:sp>
        <p:nvSpPr>
          <p:cNvPr id="21" name="AutoShape 6"/>
          <p:cNvSpPr>
            <a:spLocks/>
          </p:cNvSpPr>
          <p:nvPr/>
        </p:nvSpPr>
        <p:spPr bwMode="auto">
          <a:xfrm rot="-5400000">
            <a:off x="4533180" y="3015529"/>
            <a:ext cx="85168" cy="5292000"/>
          </a:xfrm>
          <a:prstGeom prst="rightBrace">
            <a:avLst>
              <a:gd name="adj1" fmla="val 232600"/>
              <a:gd name="adj2" fmla="val 50000"/>
            </a:avLst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4378199" y="5383570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pl-PL" sz="1400" b="1" dirty="0">
                <a:solidFill>
                  <a:srgbClr val="44546A"/>
                </a:solidFill>
                <a:cs typeface="Arial" charset="0"/>
              </a:rPr>
              <a:t>68%</a:t>
            </a:r>
          </a:p>
        </p:txBody>
      </p:sp>
      <p:sp>
        <p:nvSpPr>
          <p:cNvPr id="26" name="AutoShape 6"/>
          <p:cNvSpPr>
            <a:spLocks/>
          </p:cNvSpPr>
          <p:nvPr/>
        </p:nvSpPr>
        <p:spPr bwMode="auto">
          <a:xfrm rot="-5400000">
            <a:off x="4684469" y="1122457"/>
            <a:ext cx="144000" cy="5652000"/>
          </a:xfrm>
          <a:prstGeom prst="rightBrace">
            <a:avLst>
              <a:gd name="adj1" fmla="val 232600"/>
              <a:gd name="adj2" fmla="val 50000"/>
            </a:avLst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4501143" y="3681045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pl-PL" sz="1400" b="1" dirty="0">
                <a:solidFill>
                  <a:srgbClr val="44546A"/>
                </a:solidFill>
                <a:cs typeface="Arial" charset="0"/>
              </a:rPr>
              <a:t>73%</a:t>
            </a:r>
          </a:p>
        </p:txBody>
      </p:sp>
      <p:sp>
        <p:nvSpPr>
          <p:cNvPr id="29" name="AutoShape 6"/>
          <p:cNvSpPr>
            <a:spLocks/>
          </p:cNvSpPr>
          <p:nvPr/>
        </p:nvSpPr>
        <p:spPr bwMode="auto">
          <a:xfrm rot="-5400000">
            <a:off x="4902743" y="2215346"/>
            <a:ext cx="72000" cy="6012000"/>
          </a:xfrm>
          <a:prstGeom prst="rightBrace">
            <a:avLst>
              <a:gd name="adj1" fmla="val 232600"/>
              <a:gd name="adj2" fmla="val 50000"/>
            </a:avLst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4727184" y="4967445"/>
            <a:ext cx="540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1400" b="1" dirty="0">
                <a:solidFill>
                  <a:srgbClr val="44546A"/>
                </a:solidFill>
                <a:cs typeface="Arial" charset="0"/>
              </a:rPr>
              <a:t>77%</a:t>
            </a:r>
          </a:p>
        </p:txBody>
      </p:sp>
      <p:pic>
        <p:nvPicPr>
          <p:cNvPr id="35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lum bright="40000"/>
          </a:blip>
          <a:srcRect l="9076" r="52158"/>
          <a:stretch/>
        </p:blipFill>
        <p:spPr bwMode="auto">
          <a:xfrm>
            <a:off x="572392" y="3390900"/>
            <a:ext cx="256085" cy="55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3"/>
          <p:cNvPicPr>
            <a:picLocks noChangeAspect="1" noChangeArrowheads="1"/>
          </p:cNvPicPr>
          <p:nvPr/>
        </p:nvPicPr>
        <p:blipFill rotWithShape="1">
          <a:blip r:embed="rId3" cstate="print">
            <a:lum bright="40000"/>
          </a:blip>
          <a:srcRect l="46192" r="11571"/>
          <a:stretch/>
        </p:blipFill>
        <p:spPr bwMode="auto">
          <a:xfrm>
            <a:off x="750191" y="3848100"/>
            <a:ext cx="245571" cy="5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pole tekstowe 36"/>
          <p:cNvSpPr txBox="1"/>
          <p:nvPr/>
        </p:nvSpPr>
        <p:spPr>
          <a:xfrm>
            <a:off x="859413" y="3535722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</a:rPr>
              <a:t>mężczyźni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1055352" y="3949700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</a:rPr>
              <a:t>kobiety</a:t>
            </a:r>
          </a:p>
        </p:txBody>
      </p:sp>
    </p:spTree>
    <p:extLst>
      <p:ext uri="{BB962C8B-B14F-4D97-AF65-F5344CB8AC3E}">
        <p14:creationId xmlns:p14="http://schemas.microsoft.com/office/powerpoint/2010/main" val="130585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1"/>
          <p:cNvSpPr>
            <a:spLocks noGrp="1"/>
          </p:cNvSpPr>
          <p:nvPr>
            <p:ph type="body" sz="half" idx="2"/>
          </p:nvPr>
        </p:nvSpPr>
        <p:spPr>
          <a:xfrm>
            <a:off x="293914" y="1447801"/>
            <a:ext cx="8899071" cy="4082142"/>
          </a:xfrm>
        </p:spPr>
        <p:txBody>
          <a:bodyPr>
            <a:normAutofit/>
          </a:bodyPr>
          <a:lstStyle/>
          <a:p>
            <a:r>
              <a:rPr lang="pl-PL" b="0" dirty="0"/>
              <a:t>Objęcie w 5. edycji badań osób w wieku 18+ pozwoliło dostrzec zróżnicowanie obyczajowości seksualnej Polaków w poszczególnych grupach wiekowych – „pokoleniach</a:t>
            </a:r>
            <a:r>
              <a:rPr lang="pl-PL" b="0" dirty="0" smtClean="0"/>
              <a:t>”.</a:t>
            </a:r>
            <a:endParaRPr lang="pl-PL" b="0" dirty="0"/>
          </a:p>
          <a:p>
            <a:r>
              <a:rPr lang="pl-PL" b="0" dirty="0"/>
              <a:t>Widać, że poglądy i zachowania osób w wieku 50+ są wyraźnie inne niż 20-, 30-, a nawet </a:t>
            </a:r>
            <a:r>
              <a:rPr lang="pl-PL" b="0" dirty="0" smtClean="0"/>
              <a:t>40-latków. </a:t>
            </a:r>
            <a:r>
              <a:rPr lang="pl-PL" b="0" dirty="0"/>
              <a:t>Różnice te są na tyle istotne, że mogą świadczyć o zmianie obyczajowej. </a:t>
            </a:r>
            <a:r>
              <a:rPr lang="pl-PL" dirty="0"/>
              <a:t>Zainteresowanie seksem po </a:t>
            </a:r>
            <a:r>
              <a:rPr lang="pl-PL" dirty="0" smtClean="0"/>
              <a:t>50-ce </a:t>
            </a:r>
            <a:r>
              <a:rPr lang="pl-PL" dirty="0"/>
              <a:t>i satysfakcja z tej sfery życia maleje. </a:t>
            </a:r>
            <a:r>
              <a:rPr lang="pl-PL" b="0" dirty="0"/>
              <a:t>W poglądach i postawach widać „tradycjonalizm” i „konserwatyzm</a:t>
            </a:r>
            <a:r>
              <a:rPr lang="pl-PL" b="0" dirty="0" smtClean="0"/>
              <a:t>”.</a:t>
            </a:r>
            <a:endParaRPr lang="pl-PL" b="0" dirty="0"/>
          </a:p>
          <a:p>
            <a:r>
              <a:rPr lang="pl-PL" b="0" dirty="0"/>
              <a:t>Natomiast </a:t>
            </a:r>
            <a:r>
              <a:rPr lang="pl-PL" dirty="0"/>
              <a:t>30- i </a:t>
            </a:r>
            <a:r>
              <a:rPr lang="pl-PL" dirty="0" smtClean="0"/>
              <a:t>40-latkowie </a:t>
            </a:r>
            <a:r>
              <a:rPr lang="pl-PL" dirty="0"/>
              <a:t>w wielu obszarach stali się podobni do </a:t>
            </a:r>
            <a:r>
              <a:rPr lang="pl-PL" dirty="0" smtClean="0"/>
              <a:t>20-latków</a:t>
            </a:r>
            <a:r>
              <a:rPr lang="pl-PL" b="0" dirty="0"/>
              <a:t>.  Seks stał się dla nich ważniejszy, formy aktywności seksualnej bardziej różnorodne, a satysfakcja z seksu większa niż to bywało w poprzednich edycjach w tej grupie </a:t>
            </a:r>
            <a:r>
              <a:rPr lang="pl-PL" b="0" dirty="0" smtClean="0"/>
              <a:t>wiekowej.</a:t>
            </a:r>
          </a:p>
          <a:p>
            <a:r>
              <a:rPr lang="pl-PL" b="0" dirty="0" smtClean="0"/>
              <a:t>Jednak </a:t>
            </a:r>
            <a:r>
              <a:rPr lang="pl-PL" dirty="0" smtClean="0"/>
              <a:t>obawy </a:t>
            </a:r>
            <a:r>
              <a:rPr lang="pl-PL" dirty="0"/>
              <a:t>i trudności</a:t>
            </a:r>
            <a:r>
              <a:rPr lang="pl-PL" b="0" dirty="0"/>
              <a:t>, które napotykają w swym życiu seksualnym oraz postawy wobec antykoncepcji i zakres jej stosowania, mają podobne jak </a:t>
            </a:r>
            <a:r>
              <a:rPr lang="pl-PL" b="0" dirty="0" smtClean="0"/>
              <a:t>30-40-latkowie </a:t>
            </a:r>
            <a:r>
              <a:rPr lang="pl-PL" b="0" dirty="0"/>
              <a:t>we wcześniejszych edycjach badania</a:t>
            </a:r>
            <a:r>
              <a:rPr lang="pl-PL" b="0" dirty="0" smtClean="0"/>
              <a:t>.</a:t>
            </a:r>
            <a:endParaRPr lang="pl-PL" b="0" dirty="0"/>
          </a:p>
        </p:txBody>
      </p:sp>
      <p:sp>
        <p:nvSpPr>
          <p:cNvPr id="3" name="Tytuł 3"/>
          <p:cNvSpPr>
            <a:spLocks noGrp="1"/>
          </p:cNvSpPr>
          <p:nvPr>
            <p:ph type="title"/>
          </p:nvPr>
        </p:nvSpPr>
        <p:spPr>
          <a:xfrm>
            <a:off x="152400" y="288925"/>
            <a:ext cx="9182100" cy="346075"/>
          </a:xfrm>
        </p:spPr>
        <p:txBody>
          <a:bodyPr/>
          <a:lstStyle/>
          <a:p>
            <a:pPr lvl="0"/>
            <a:r>
              <a:rPr lang="pl-PL" dirty="0" smtClean="0"/>
              <a:t>Różnice pokoleniowe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53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Rola seksu </a:t>
            </a:r>
            <a:br>
              <a:rPr lang="pl-PL" dirty="0"/>
            </a:br>
            <a:r>
              <a:rPr lang="pl-PL" dirty="0"/>
              <a:t>i zadowolenie z życia seksualnego</a:t>
            </a:r>
          </a:p>
        </p:txBody>
      </p:sp>
    </p:spTree>
    <p:extLst>
      <p:ext uri="{BB962C8B-B14F-4D97-AF65-F5344CB8AC3E}">
        <p14:creationId xmlns:p14="http://schemas.microsoft.com/office/powerpoint/2010/main" val="138735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2400" y="288925"/>
            <a:ext cx="9182100" cy="346075"/>
          </a:xfrm>
        </p:spPr>
        <p:txBody>
          <a:bodyPr/>
          <a:lstStyle/>
          <a:p>
            <a:pPr lvl="0"/>
            <a:r>
              <a:rPr lang="pl-PL" dirty="0"/>
              <a:t>Rola seksu w życiu człowieka</a:t>
            </a:r>
            <a:endParaRPr lang="en-US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>
          <a:xfrm>
            <a:off x="152400" y="914400"/>
            <a:ext cx="9182100" cy="762000"/>
          </a:xfrm>
        </p:spPr>
        <p:txBody>
          <a:bodyPr/>
          <a:lstStyle/>
          <a:p>
            <a:r>
              <a:rPr lang="pl-PL" altLang="pl-PL" dirty="0">
                <a:solidFill>
                  <a:schemeClr val="tx2"/>
                </a:solidFill>
                <a:cs typeface="Arial" charset="0"/>
              </a:rPr>
              <a:t>Jaką rolę w Pana(i) życiu odgrywa obecnie seks? </a:t>
            </a:r>
          </a:p>
        </p:txBody>
      </p:sp>
      <p:graphicFrame>
        <p:nvGraphicFramePr>
          <p:cNvPr id="6" name="Wykres 5"/>
          <p:cNvGraphicFramePr/>
          <p:nvPr>
            <p:extLst/>
          </p:nvPr>
        </p:nvGraphicFramePr>
        <p:xfrm>
          <a:off x="174171" y="1698170"/>
          <a:ext cx="9985829" cy="4456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AutoShape 6"/>
          <p:cNvSpPr>
            <a:spLocks/>
          </p:cNvSpPr>
          <p:nvPr/>
        </p:nvSpPr>
        <p:spPr bwMode="auto">
          <a:xfrm rot="-5400000">
            <a:off x="3460891" y="1026973"/>
            <a:ext cx="104215" cy="3193768"/>
          </a:xfrm>
          <a:prstGeom prst="rightBrace">
            <a:avLst>
              <a:gd name="adj1" fmla="val 232600"/>
              <a:gd name="adj2" fmla="val 86186"/>
            </a:avLst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923274" y="2611105"/>
            <a:ext cx="978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prstClr val="black"/>
                </a:solidFill>
              </a:rPr>
              <a:t>ogółem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990600" y="4836460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</a:rPr>
              <a:t>18-29 lat</a:t>
            </a:r>
          </a:p>
        </p:txBody>
      </p:sp>
      <p:sp>
        <p:nvSpPr>
          <p:cNvPr id="16" name="AutoShape 6"/>
          <p:cNvSpPr>
            <a:spLocks/>
          </p:cNvSpPr>
          <p:nvPr/>
        </p:nvSpPr>
        <p:spPr bwMode="auto">
          <a:xfrm rot="-5400000">
            <a:off x="3714413" y="1670457"/>
            <a:ext cx="95625" cy="3663509"/>
          </a:xfrm>
          <a:prstGeom prst="rightBrace">
            <a:avLst>
              <a:gd name="adj1" fmla="val 232600"/>
              <a:gd name="adj2" fmla="val 90560"/>
            </a:avLst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5209392" y="3239968"/>
            <a:ext cx="628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1400" b="1" dirty="0">
                <a:solidFill>
                  <a:srgbClr val="44546A"/>
                </a:solidFill>
                <a:cs typeface="Arial" charset="0"/>
              </a:rPr>
              <a:t>48%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4592817" y="2318921"/>
            <a:ext cx="591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pl-PL" sz="1600" b="1" dirty="0">
                <a:solidFill>
                  <a:srgbClr val="44546A"/>
                </a:solidFill>
                <a:cs typeface="Arial" charset="0"/>
              </a:rPr>
              <a:t>40%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990600" y="5268260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</a:rPr>
              <a:t>30-49 lat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1139680" y="5687360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</a:rPr>
              <a:t>50+ lat</a:t>
            </a:r>
          </a:p>
        </p:txBody>
      </p:sp>
      <p:sp>
        <p:nvSpPr>
          <p:cNvPr id="25" name="Rectangle 67"/>
          <p:cNvSpPr>
            <a:spLocks noChangeArrowheads="1"/>
          </p:cNvSpPr>
          <p:nvPr/>
        </p:nvSpPr>
        <p:spPr bwMode="auto">
          <a:xfrm>
            <a:off x="3139048" y="5937095"/>
            <a:ext cx="6696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pl-PL" sz="900" dirty="0">
                <a:solidFill>
                  <a:srgbClr val="44546A"/>
                </a:solidFill>
                <a:cs typeface="Arial" pitchFamily="34" charset="0"/>
              </a:rPr>
              <a:t/>
            </a:r>
            <a:br>
              <a:rPr lang="pl-PL" sz="900" dirty="0">
                <a:solidFill>
                  <a:srgbClr val="44546A"/>
                </a:solidFill>
                <a:cs typeface="Arial" pitchFamily="34" charset="0"/>
              </a:rPr>
            </a:b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 2017, ogółem 18+: n=2500</a:t>
            </a:r>
          </a:p>
          <a:p>
            <a:pPr algn="r">
              <a:defRPr/>
            </a:pPr>
            <a:r>
              <a:rPr lang="pl-PL" sz="9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mężczyźni: n=1196</a:t>
            </a: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, </a:t>
            </a:r>
            <a:r>
              <a:rPr lang="pl-PL" sz="9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kobiety: n=1304 </a:t>
            </a:r>
            <a:endParaRPr lang="pl-PL" sz="900" b="1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  <a:p>
            <a:pPr algn="r">
              <a:defRPr/>
            </a:pP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18-29 </a:t>
            </a:r>
            <a:r>
              <a:rPr lang="pl-PL" sz="9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lat: n=480</a:t>
            </a: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, 30-49 </a:t>
            </a:r>
            <a:r>
              <a:rPr lang="pl-PL" sz="9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lat: n=910</a:t>
            </a: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, 50+ </a:t>
            </a:r>
            <a:r>
              <a:rPr lang="pl-PL" sz="9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lat: n=1110 </a:t>
            </a:r>
            <a:endParaRPr lang="pl-PL" sz="9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27" name="Rectangle 67"/>
          <p:cNvSpPr>
            <a:spLocks noChangeArrowheads="1"/>
          </p:cNvSpPr>
          <p:nvPr/>
        </p:nvSpPr>
        <p:spPr bwMode="auto">
          <a:xfrm>
            <a:off x="10130532" y="5937095"/>
            <a:ext cx="26277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pl-PL" sz="900" b="1" dirty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pl-PL" sz="900" b="1" dirty="0">
                <a:solidFill>
                  <a:prstClr val="white"/>
                </a:solidFill>
                <a:cs typeface="Arial" pitchFamily="34" charset="0"/>
              </a:rPr>
            </a:br>
            <a:r>
              <a:rPr lang="pl-PL" sz="900" b="1" dirty="0">
                <a:solidFill>
                  <a:prstClr val="white"/>
                </a:solidFill>
                <a:cs typeface="Arial" pitchFamily="34" charset="0"/>
              </a:rPr>
              <a:t>„Seksualność Polaków 2017”</a:t>
            </a:r>
            <a:br>
              <a:rPr lang="pl-PL" sz="900" b="1" dirty="0">
                <a:solidFill>
                  <a:prstClr val="white"/>
                </a:solidFill>
                <a:cs typeface="Arial" pitchFamily="34" charset="0"/>
              </a:rPr>
            </a:br>
            <a:r>
              <a:rPr lang="pl-PL" sz="900" dirty="0">
                <a:solidFill>
                  <a:prstClr val="white"/>
                </a:solidFill>
                <a:cs typeface="Arial" pitchFamily="34" charset="0"/>
              </a:rPr>
              <a:t>Badanie Zbigniewa Izdebskiego </a:t>
            </a:r>
          </a:p>
          <a:p>
            <a:pPr>
              <a:defRPr/>
            </a:pPr>
            <a:r>
              <a:rPr lang="pl-PL" sz="900" dirty="0">
                <a:solidFill>
                  <a:prstClr val="white"/>
                </a:solidFill>
                <a:cs typeface="Arial" pitchFamily="34" charset="0"/>
              </a:rPr>
              <a:t>i Polpharmy</a:t>
            </a:r>
            <a:br>
              <a:rPr lang="pl-PL" sz="900" dirty="0">
                <a:solidFill>
                  <a:prstClr val="white"/>
                </a:solidFill>
                <a:cs typeface="Arial" pitchFamily="34" charset="0"/>
              </a:rPr>
            </a:br>
            <a:r>
              <a:rPr lang="pl-PL" sz="900" dirty="0">
                <a:solidFill>
                  <a:prstClr val="white"/>
                </a:solidFill>
                <a:cs typeface="Arial" pitchFamily="34" charset="0"/>
              </a:rPr>
              <a:t>Wykonawca: IQS</a:t>
            </a:r>
            <a:br>
              <a:rPr lang="pl-PL" sz="900" dirty="0">
                <a:solidFill>
                  <a:prstClr val="white"/>
                </a:solidFill>
                <a:cs typeface="Arial" pitchFamily="34" charset="0"/>
              </a:rPr>
            </a:br>
            <a:endParaRPr lang="pl-PL" sz="9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" name="AutoShape 6"/>
          <p:cNvSpPr>
            <a:spLocks/>
          </p:cNvSpPr>
          <p:nvPr/>
        </p:nvSpPr>
        <p:spPr bwMode="auto">
          <a:xfrm rot="-5400000">
            <a:off x="3744312" y="2883695"/>
            <a:ext cx="107575" cy="3806913"/>
          </a:xfrm>
          <a:prstGeom prst="rightBrace">
            <a:avLst>
              <a:gd name="adj1" fmla="val 232600"/>
              <a:gd name="adj2" fmla="val 87781"/>
            </a:avLst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78074" y="4443972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pl-PL" sz="1400" b="1" dirty="0">
                <a:solidFill>
                  <a:srgbClr val="44546A"/>
                </a:solidFill>
                <a:cs typeface="Arial" charset="0"/>
              </a:rPr>
              <a:t>49%</a:t>
            </a:r>
          </a:p>
        </p:txBody>
      </p:sp>
      <p:sp>
        <p:nvSpPr>
          <p:cNvPr id="26" name="AutoShape 6"/>
          <p:cNvSpPr>
            <a:spLocks/>
          </p:cNvSpPr>
          <p:nvPr/>
        </p:nvSpPr>
        <p:spPr bwMode="auto">
          <a:xfrm rot="-5400000">
            <a:off x="3187737" y="2603533"/>
            <a:ext cx="165100" cy="2679634"/>
          </a:xfrm>
          <a:prstGeom prst="rightBrace">
            <a:avLst>
              <a:gd name="adj1" fmla="val 232600"/>
              <a:gd name="adj2" fmla="val 82228"/>
            </a:avLst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4118411" y="3713261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pl-PL" sz="1400" b="1" dirty="0">
                <a:solidFill>
                  <a:srgbClr val="44546A"/>
                </a:solidFill>
                <a:cs typeface="Arial" charset="0"/>
              </a:rPr>
              <a:t>34%</a:t>
            </a:r>
          </a:p>
        </p:txBody>
      </p:sp>
      <p:pic>
        <p:nvPicPr>
          <p:cNvPr id="35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lum bright="40000"/>
          </a:blip>
          <a:srcRect l="9076" r="52158"/>
          <a:stretch/>
        </p:blipFill>
        <p:spPr bwMode="auto">
          <a:xfrm>
            <a:off x="572392" y="3390900"/>
            <a:ext cx="256085" cy="55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3"/>
          <p:cNvPicPr>
            <a:picLocks noChangeAspect="1" noChangeArrowheads="1"/>
          </p:cNvPicPr>
          <p:nvPr/>
        </p:nvPicPr>
        <p:blipFill rotWithShape="1">
          <a:blip r:embed="rId3" cstate="print">
            <a:lum bright="40000"/>
          </a:blip>
          <a:srcRect l="46192" r="11571"/>
          <a:stretch/>
        </p:blipFill>
        <p:spPr bwMode="auto">
          <a:xfrm>
            <a:off x="750191" y="3848100"/>
            <a:ext cx="245571" cy="5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pole tekstowe 36"/>
          <p:cNvSpPr txBox="1"/>
          <p:nvPr/>
        </p:nvSpPr>
        <p:spPr>
          <a:xfrm>
            <a:off x="859413" y="3535722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</a:rPr>
              <a:t>mężczyźni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1055352" y="3949700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</a:rPr>
              <a:t>kobiety</a:t>
            </a:r>
          </a:p>
        </p:txBody>
      </p:sp>
      <p:sp>
        <p:nvSpPr>
          <p:cNvPr id="31" name="AutoShape 6"/>
          <p:cNvSpPr>
            <a:spLocks/>
          </p:cNvSpPr>
          <p:nvPr/>
        </p:nvSpPr>
        <p:spPr bwMode="auto">
          <a:xfrm rot="-5400000">
            <a:off x="4179473" y="2915820"/>
            <a:ext cx="114299" cy="4671260"/>
          </a:xfrm>
          <a:prstGeom prst="rightBrace">
            <a:avLst>
              <a:gd name="adj1" fmla="val 232600"/>
              <a:gd name="adj2" fmla="val 89422"/>
            </a:avLst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6009924" y="4986710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pl-PL" sz="1400" b="1" dirty="0">
                <a:solidFill>
                  <a:srgbClr val="44546A"/>
                </a:solidFill>
                <a:cs typeface="Arial" charset="0"/>
              </a:rPr>
              <a:t>60%</a:t>
            </a:r>
          </a:p>
        </p:txBody>
      </p:sp>
      <p:sp>
        <p:nvSpPr>
          <p:cNvPr id="33" name="AutoShape 6"/>
          <p:cNvSpPr>
            <a:spLocks/>
          </p:cNvSpPr>
          <p:nvPr/>
        </p:nvSpPr>
        <p:spPr bwMode="auto">
          <a:xfrm rot="-5400000">
            <a:off x="2701928" y="4835525"/>
            <a:ext cx="98426" cy="1660526"/>
          </a:xfrm>
          <a:prstGeom prst="rightBrace">
            <a:avLst>
              <a:gd name="adj1" fmla="val 232600"/>
              <a:gd name="adj2" fmla="val 83482"/>
            </a:avLst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34" name="pole tekstowe 33"/>
          <p:cNvSpPr txBox="1"/>
          <p:nvPr/>
        </p:nvSpPr>
        <p:spPr>
          <a:xfrm>
            <a:off x="3263901" y="5404839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pl-PL" sz="1400" b="1" dirty="0">
                <a:solidFill>
                  <a:srgbClr val="44546A"/>
                </a:solidFill>
                <a:cs typeface="Arial" charset="0"/>
              </a:rPr>
              <a:t>21%</a:t>
            </a:r>
          </a:p>
        </p:txBody>
      </p:sp>
    </p:spTree>
    <p:extLst>
      <p:ext uri="{BB962C8B-B14F-4D97-AF65-F5344CB8AC3E}">
        <p14:creationId xmlns:p14="http://schemas.microsoft.com/office/powerpoint/2010/main" val="335687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2400" y="288925"/>
            <a:ext cx="9182100" cy="346075"/>
          </a:xfrm>
        </p:spPr>
        <p:txBody>
          <a:bodyPr/>
          <a:lstStyle/>
          <a:p>
            <a:pPr lvl="0"/>
            <a:r>
              <a:rPr lang="pl-PL" dirty="0"/>
              <a:t>Rola seksu w życiu człowieka</a:t>
            </a:r>
            <a:endParaRPr lang="en-US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>
          <a:xfrm>
            <a:off x="152400" y="914400"/>
            <a:ext cx="9182100" cy="762000"/>
          </a:xfrm>
        </p:spPr>
        <p:txBody>
          <a:bodyPr/>
          <a:lstStyle/>
          <a:p>
            <a:r>
              <a:rPr lang="pl-PL" altLang="pl-PL" dirty="0">
                <a:solidFill>
                  <a:schemeClr val="tx2"/>
                </a:solidFill>
                <a:cs typeface="Arial" charset="0"/>
              </a:rPr>
              <a:t>Jako ogólnie jest Pan(i) zadowolony(a) ze swojego życia seksualnego?</a:t>
            </a:r>
            <a:endParaRPr lang="en-US" dirty="0"/>
          </a:p>
        </p:txBody>
      </p:sp>
      <p:graphicFrame>
        <p:nvGraphicFramePr>
          <p:cNvPr id="6" name="Wykres 5"/>
          <p:cNvGraphicFramePr/>
          <p:nvPr>
            <p:extLst/>
          </p:nvPr>
        </p:nvGraphicFramePr>
        <p:xfrm>
          <a:off x="174171" y="1698170"/>
          <a:ext cx="9985829" cy="4456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AutoShape 6"/>
          <p:cNvSpPr>
            <a:spLocks/>
          </p:cNvSpPr>
          <p:nvPr/>
        </p:nvSpPr>
        <p:spPr bwMode="auto">
          <a:xfrm rot="-5400000">
            <a:off x="3903945" y="607731"/>
            <a:ext cx="80402" cy="4056063"/>
          </a:xfrm>
          <a:prstGeom prst="rightBrace">
            <a:avLst>
              <a:gd name="adj1" fmla="val 232600"/>
              <a:gd name="adj2" fmla="val 86186"/>
            </a:avLst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923274" y="2611105"/>
            <a:ext cx="978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prstClr val="black"/>
                </a:solidFill>
              </a:rPr>
              <a:t>ogółem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990600" y="4836460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</a:rPr>
              <a:t>18-29 lat</a:t>
            </a:r>
          </a:p>
        </p:txBody>
      </p:sp>
      <p:sp>
        <p:nvSpPr>
          <p:cNvPr id="16" name="AutoShape 6"/>
          <p:cNvSpPr>
            <a:spLocks/>
          </p:cNvSpPr>
          <p:nvPr/>
        </p:nvSpPr>
        <p:spPr bwMode="auto">
          <a:xfrm rot="-5400000">
            <a:off x="4016410" y="1368459"/>
            <a:ext cx="76201" cy="4248079"/>
          </a:xfrm>
          <a:prstGeom prst="rightBrace">
            <a:avLst>
              <a:gd name="adj1" fmla="val 232600"/>
              <a:gd name="adj2" fmla="val 90560"/>
            </a:avLst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5689688" y="3208436"/>
            <a:ext cx="628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1400" b="1" dirty="0">
                <a:solidFill>
                  <a:srgbClr val="44546A"/>
                </a:solidFill>
                <a:cs typeface="Arial" charset="0"/>
              </a:rPr>
              <a:t>55%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5331004" y="2342742"/>
            <a:ext cx="591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pl-PL" sz="1600" b="1" dirty="0">
                <a:solidFill>
                  <a:srgbClr val="44546A"/>
                </a:solidFill>
                <a:cs typeface="Arial" charset="0"/>
              </a:rPr>
              <a:t>42%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990600" y="5268260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</a:rPr>
              <a:t>30-49 lat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1139680" y="5687360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</a:rPr>
              <a:t>50+ lat</a:t>
            </a:r>
          </a:p>
        </p:txBody>
      </p:sp>
      <p:sp>
        <p:nvSpPr>
          <p:cNvPr id="25" name="Rectangle 67"/>
          <p:cNvSpPr>
            <a:spLocks noChangeArrowheads="1"/>
          </p:cNvSpPr>
          <p:nvPr/>
        </p:nvSpPr>
        <p:spPr bwMode="auto">
          <a:xfrm>
            <a:off x="3139048" y="5937095"/>
            <a:ext cx="6696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pl-PL" sz="900" dirty="0">
                <a:solidFill>
                  <a:srgbClr val="44546A"/>
                </a:solidFill>
                <a:cs typeface="Arial" pitchFamily="34" charset="0"/>
              </a:rPr>
              <a:t/>
            </a:r>
            <a:br>
              <a:rPr lang="pl-PL" sz="900" dirty="0">
                <a:solidFill>
                  <a:srgbClr val="44546A"/>
                </a:solidFill>
                <a:cs typeface="Arial" pitchFamily="34" charset="0"/>
              </a:rPr>
            </a:b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 2017, ogółem 18+: n=2500</a:t>
            </a:r>
          </a:p>
          <a:p>
            <a:pPr algn="r">
              <a:defRPr/>
            </a:pPr>
            <a:r>
              <a:rPr lang="pl-PL" sz="9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mężczyźni: n=1196</a:t>
            </a: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, </a:t>
            </a:r>
            <a:r>
              <a:rPr lang="pl-PL" sz="9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kobiety: n=1304 </a:t>
            </a:r>
            <a:endParaRPr lang="pl-PL" sz="900" b="1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  <a:p>
            <a:pPr algn="r">
              <a:defRPr/>
            </a:pP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18-29 </a:t>
            </a:r>
            <a:r>
              <a:rPr lang="pl-PL" sz="9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lat: n=480</a:t>
            </a: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, 30-49 </a:t>
            </a:r>
            <a:r>
              <a:rPr lang="pl-PL" sz="9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lat: n=910</a:t>
            </a: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, 50+ </a:t>
            </a:r>
            <a:r>
              <a:rPr lang="pl-PL" sz="9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lat: n=1110 </a:t>
            </a:r>
            <a:endParaRPr lang="pl-PL" sz="9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27" name="Rectangle 67"/>
          <p:cNvSpPr>
            <a:spLocks noChangeArrowheads="1"/>
          </p:cNvSpPr>
          <p:nvPr/>
        </p:nvSpPr>
        <p:spPr bwMode="auto">
          <a:xfrm>
            <a:off x="10130532" y="5937095"/>
            <a:ext cx="26277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pl-PL" sz="900" b="1" dirty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pl-PL" sz="900" b="1" dirty="0">
                <a:solidFill>
                  <a:prstClr val="white"/>
                </a:solidFill>
                <a:cs typeface="Arial" pitchFamily="34" charset="0"/>
              </a:rPr>
            </a:br>
            <a:r>
              <a:rPr lang="pl-PL" sz="900" b="1" dirty="0">
                <a:solidFill>
                  <a:prstClr val="white"/>
                </a:solidFill>
                <a:cs typeface="Arial" pitchFamily="34" charset="0"/>
              </a:rPr>
              <a:t>„Seksualność Polaków 2017”</a:t>
            </a:r>
            <a:br>
              <a:rPr lang="pl-PL" sz="900" b="1" dirty="0">
                <a:solidFill>
                  <a:prstClr val="white"/>
                </a:solidFill>
                <a:cs typeface="Arial" pitchFamily="34" charset="0"/>
              </a:rPr>
            </a:br>
            <a:r>
              <a:rPr lang="pl-PL" sz="900" dirty="0">
                <a:solidFill>
                  <a:prstClr val="white"/>
                </a:solidFill>
                <a:cs typeface="Arial" pitchFamily="34" charset="0"/>
              </a:rPr>
              <a:t>Badanie Zbigniewa Izdebskiego </a:t>
            </a:r>
          </a:p>
          <a:p>
            <a:pPr>
              <a:defRPr/>
            </a:pPr>
            <a:r>
              <a:rPr lang="pl-PL" sz="900" dirty="0">
                <a:solidFill>
                  <a:prstClr val="white"/>
                </a:solidFill>
                <a:cs typeface="Arial" pitchFamily="34" charset="0"/>
              </a:rPr>
              <a:t>i Polpharmy</a:t>
            </a:r>
            <a:br>
              <a:rPr lang="pl-PL" sz="900" dirty="0">
                <a:solidFill>
                  <a:prstClr val="white"/>
                </a:solidFill>
                <a:cs typeface="Arial" pitchFamily="34" charset="0"/>
              </a:rPr>
            </a:br>
            <a:r>
              <a:rPr lang="pl-PL" sz="900" dirty="0">
                <a:solidFill>
                  <a:prstClr val="white"/>
                </a:solidFill>
                <a:cs typeface="Arial" pitchFamily="34" charset="0"/>
              </a:rPr>
              <a:t>Wykonawca: IQS</a:t>
            </a:r>
            <a:br>
              <a:rPr lang="pl-PL" sz="900" dirty="0">
                <a:solidFill>
                  <a:prstClr val="white"/>
                </a:solidFill>
                <a:cs typeface="Arial" pitchFamily="34" charset="0"/>
              </a:rPr>
            </a:br>
            <a:endParaRPr lang="pl-PL" sz="9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" name="AutoShape 6"/>
          <p:cNvSpPr>
            <a:spLocks/>
          </p:cNvSpPr>
          <p:nvPr/>
        </p:nvSpPr>
        <p:spPr bwMode="auto">
          <a:xfrm rot="-5400000">
            <a:off x="3976085" y="2651921"/>
            <a:ext cx="121024" cy="4283907"/>
          </a:xfrm>
          <a:prstGeom prst="rightBrace">
            <a:avLst>
              <a:gd name="adj1" fmla="val 232600"/>
              <a:gd name="adj2" fmla="val 87781"/>
            </a:avLst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638017" y="4507472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pl-PL" sz="1400" b="1" dirty="0">
                <a:solidFill>
                  <a:srgbClr val="44546A"/>
                </a:solidFill>
                <a:cs typeface="Arial" charset="0"/>
              </a:rPr>
              <a:t>53%</a:t>
            </a:r>
          </a:p>
        </p:txBody>
      </p:sp>
      <p:sp>
        <p:nvSpPr>
          <p:cNvPr id="26" name="AutoShape 6"/>
          <p:cNvSpPr>
            <a:spLocks/>
          </p:cNvSpPr>
          <p:nvPr/>
        </p:nvSpPr>
        <p:spPr bwMode="auto">
          <a:xfrm rot="-5400000">
            <a:off x="3825910" y="2016160"/>
            <a:ext cx="95250" cy="3886130"/>
          </a:xfrm>
          <a:prstGeom prst="rightBrace">
            <a:avLst>
              <a:gd name="adj1" fmla="val 232600"/>
              <a:gd name="adj2" fmla="val 82228"/>
            </a:avLst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5064561" y="3706911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pl-PL" sz="1400" b="1" dirty="0">
                <a:solidFill>
                  <a:srgbClr val="44546A"/>
                </a:solidFill>
                <a:cs typeface="Arial" charset="0"/>
              </a:rPr>
              <a:t>49%</a:t>
            </a:r>
          </a:p>
        </p:txBody>
      </p:sp>
      <p:pic>
        <p:nvPicPr>
          <p:cNvPr id="35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lum bright="40000"/>
          </a:blip>
          <a:srcRect l="9076" r="52158"/>
          <a:stretch/>
        </p:blipFill>
        <p:spPr bwMode="auto">
          <a:xfrm>
            <a:off x="572392" y="3390900"/>
            <a:ext cx="256085" cy="55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3"/>
          <p:cNvPicPr>
            <a:picLocks noChangeAspect="1" noChangeArrowheads="1"/>
          </p:cNvPicPr>
          <p:nvPr/>
        </p:nvPicPr>
        <p:blipFill rotWithShape="1">
          <a:blip r:embed="rId3" cstate="print">
            <a:lum bright="40000"/>
          </a:blip>
          <a:srcRect l="46192" r="11571"/>
          <a:stretch/>
        </p:blipFill>
        <p:spPr bwMode="auto">
          <a:xfrm>
            <a:off x="750191" y="3848100"/>
            <a:ext cx="245571" cy="5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pole tekstowe 36"/>
          <p:cNvSpPr txBox="1"/>
          <p:nvPr/>
        </p:nvSpPr>
        <p:spPr>
          <a:xfrm>
            <a:off x="859413" y="3535722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</a:rPr>
              <a:t>mężczyźni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1055352" y="3949700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</a:rPr>
              <a:t>kobiety</a:t>
            </a:r>
          </a:p>
        </p:txBody>
      </p:sp>
      <p:sp>
        <p:nvSpPr>
          <p:cNvPr id="31" name="AutoShape 6"/>
          <p:cNvSpPr>
            <a:spLocks/>
          </p:cNvSpPr>
          <p:nvPr/>
        </p:nvSpPr>
        <p:spPr bwMode="auto">
          <a:xfrm rot="-5400000">
            <a:off x="4630136" y="2465156"/>
            <a:ext cx="117287" cy="5575575"/>
          </a:xfrm>
          <a:prstGeom prst="rightBrace">
            <a:avLst>
              <a:gd name="adj1" fmla="val 232600"/>
              <a:gd name="adj2" fmla="val 89422"/>
            </a:avLst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6009924" y="4986710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pl-PL" sz="1400" b="1" dirty="0">
                <a:solidFill>
                  <a:srgbClr val="44546A"/>
                </a:solidFill>
                <a:cs typeface="Arial" charset="0"/>
              </a:rPr>
              <a:t>70%</a:t>
            </a:r>
          </a:p>
        </p:txBody>
      </p:sp>
      <p:sp>
        <p:nvSpPr>
          <p:cNvPr id="33" name="AutoShape 6"/>
          <p:cNvSpPr>
            <a:spLocks/>
          </p:cNvSpPr>
          <p:nvPr/>
        </p:nvSpPr>
        <p:spPr bwMode="auto">
          <a:xfrm rot="-5400000">
            <a:off x="3302001" y="4235452"/>
            <a:ext cx="98425" cy="2860672"/>
          </a:xfrm>
          <a:prstGeom prst="rightBrace">
            <a:avLst>
              <a:gd name="adj1" fmla="val 232600"/>
              <a:gd name="adj2" fmla="val 83482"/>
            </a:avLst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34" name="pole tekstowe 33"/>
          <p:cNvSpPr txBox="1"/>
          <p:nvPr/>
        </p:nvSpPr>
        <p:spPr>
          <a:xfrm>
            <a:off x="4244976" y="5442939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pl-PL" sz="1400" b="1" dirty="0">
                <a:solidFill>
                  <a:srgbClr val="44546A"/>
                </a:solidFill>
                <a:cs typeface="Arial" charset="0"/>
              </a:rPr>
              <a:t>36%</a:t>
            </a:r>
          </a:p>
        </p:txBody>
      </p:sp>
    </p:spTree>
    <p:extLst>
      <p:ext uri="{BB962C8B-B14F-4D97-AF65-F5344CB8AC3E}">
        <p14:creationId xmlns:p14="http://schemas.microsoft.com/office/powerpoint/2010/main" val="111783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Zwyczaje seksualne Polaków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65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67"/>
          <p:cNvSpPr>
            <a:spLocks noChangeArrowheads="1"/>
          </p:cNvSpPr>
          <p:nvPr/>
        </p:nvSpPr>
        <p:spPr bwMode="auto">
          <a:xfrm>
            <a:off x="819151" y="5967872"/>
            <a:ext cx="8928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pl-PL" sz="900" dirty="0">
                <a:solidFill>
                  <a:srgbClr val="44546A"/>
                </a:solidFill>
                <a:cs typeface="Arial" pitchFamily="34" charset="0"/>
              </a:rPr>
              <a:t/>
            </a:r>
            <a:br>
              <a:rPr lang="pl-PL" sz="900" dirty="0">
                <a:solidFill>
                  <a:srgbClr val="44546A"/>
                </a:solidFill>
                <a:cs typeface="Arial" pitchFamily="34" charset="0"/>
              </a:rPr>
            </a:b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 Ogółem 18-49: 1997 n=2388, </a:t>
            </a:r>
            <a:r>
              <a:rPr lang="pl-PL" sz="9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2001 n=2810, 2011 </a:t>
            </a: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n=2240, </a:t>
            </a:r>
            <a:r>
              <a:rPr lang="pl-PL" sz="9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2017 </a:t>
            </a: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n=1390</a:t>
            </a:r>
          </a:p>
          <a:p>
            <a:pPr algn="r">
              <a:defRPr/>
            </a:pP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Mężczyźni 18-49: 1997 n=1273, </a:t>
            </a:r>
            <a:r>
              <a:rPr lang="pl-PL" sz="9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2001 </a:t>
            </a: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n=1489, 2011 n=1127, </a:t>
            </a:r>
            <a:r>
              <a:rPr lang="pl-PL" sz="9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2017 </a:t>
            </a: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n=705</a:t>
            </a:r>
          </a:p>
          <a:p>
            <a:pPr algn="r">
              <a:defRPr/>
            </a:pP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Kobiety 18-49: 1997 n=1115, </a:t>
            </a:r>
            <a:r>
              <a:rPr lang="pl-PL" sz="9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2001 </a:t>
            </a: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n= 1460, 2011 n=1112, </a:t>
            </a:r>
            <a:r>
              <a:rPr lang="pl-PL" sz="9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2017 </a:t>
            </a:r>
            <a:r>
              <a:rPr lang="pl-PL" sz="9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n=685 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/>
              <a:t>Aktywność seksualna w ciągu ostatniego roku </a:t>
            </a:r>
            <a:endParaRPr lang="en-US" dirty="0"/>
          </a:p>
        </p:txBody>
      </p:sp>
      <p:graphicFrame>
        <p:nvGraphicFramePr>
          <p:cNvPr id="21" name="Wykres 20"/>
          <p:cNvGraphicFramePr>
            <a:graphicFrameLocks/>
          </p:cNvGraphicFramePr>
          <p:nvPr/>
        </p:nvGraphicFramePr>
        <p:xfrm>
          <a:off x="222252" y="2160588"/>
          <a:ext cx="9242424" cy="3744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0128252" y="1871663"/>
            <a:ext cx="1466849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l-PL" sz="1200">
                <a:solidFill>
                  <a:srgbClr val="5B9BD5"/>
                </a:solidFill>
              </a:rPr>
              <a:t>kobiety</a:t>
            </a:r>
            <a:endParaRPr lang="pl-PL" sz="900">
              <a:solidFill>
                <a:srgbClr val="5B9BD5"/>
              </a:solidFill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341313" y="1976438"/>
            <a:ext cx="978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prstClr val="black"/>
                </a:solidFill>
              </a:rPr>
              <a:t>ogółem</a:t>
            </a:r>
          </a:p>
        </p:txBody>
      </p:sp>
      <p:sp>
        <p:nvSpPr>
          <p:cNvPr id="35" name="Prostokąt 34"/>
          <p:cNvSpPr/>
          <p:nvPr/>
        </p:nvSpPr>
        <p:spPr>
          <a:xfrm>
            <a:off x="3384550" y="64323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altLang="pl-PL" sz="1400" dirty="0">
                <a:solidFill>
                  <a:srgbClr val="FF0101"/>
                </a:solidFill>
                <a:cs typeface="Arial" charset="0"/>
              </a:rPr>
              <a:t>populacja w wieku 18-49</a:t>
            </a:r>
            <a:r>
              <a:rPr lang="pl-PL" altLang="pl-PL" dirty="0">
                <a:solidFill>
                  <a:srgbClr val="44546A"/>
                </a:solidFill>
                <a:cs typeface="Arial" charset="0"/>
              </a:rPr>
              <a:t/>
            </a:r>
            <a:br>
              <a:rPr lang="pl-PL" altLang="pl-PL" dirty="0">
                <a:solidFill>
                  <a:srgbClr val="44546A"/>
                </a:solidFill>
                <a:cs typeface="Arial" charset="0"/>
              </a:rPr>
            </a:b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39" name="AutoShape 5"/>
          <p:cNvSpPr>
            <a:spLocks noChangeArrowheads="1"/>
          </p:cNvSpPr>
          <p:nvPr/>
        </p:nvSpPr>
        <p:spPr bwMode="auto">
          <a:xfrm>
            <a:off x="3352800" y="2141537"/>
            <a:ext cx="3048001" cy="374491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6699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6604000" y="2154237"/>
            <a:ext cx="3048001" cy="374491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C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pl-PL">
              <a:solidFill>
                <a:prstClr val="black"/>
              </a:solidFill>
            </a:endParaRPr>
          </a:p>
        </p:txBody>
      </p:sp>
      <p:pic>
        <p:nvPicPr>
          <p:cNvPr id="41" name="Picture 14"/>
          <p:cNvPicPr>
            <a:picLocks noChangeAspect="1" noChangeArrowheads="1"/>
          </p:cNvPicPr>
          <p:nvPr/>
        </p:nvPicPr>
        <p:blipFill rotWithShape="1">
          <a:blip r:embed="rId5" cstate="print">
            <a:lum bright="40000"/>
          </a:blip>
          <a:srcRect l="9076" r="52158"/>
          <a:stretch/>
        </p:blipFill>
        <p:spPr bwMode="auto">
          <a:xfrm>
            <a:off x="3307079" y="1798832"/>
            <a:ext cx="350039" cy="75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3"/>
          <p:cNvPicPr>
            <a:picLocks noChangeAspect="1" noChangeArrowheads="1"/>
          </p:cNvPicPr>
          <p:nvPr/>
        </p:nvPicPr>
        <p:blipFill rotWithShape="1">
          <a:blip r:embed="rId5" cstate="print">
            <a:lum bright="40000"/>
          </a:blip>
          <a:srcRect l="46192" r="11571"/>
          <a:stretch/>
        </p:blipFill>
        <p:spPr bwMode="auto">
          <a:xfrm>
            <a:off x="9365855" y="1837848"/>
            <a:ext cx="350039" cy="75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67"/>
          <p:cNvSpPr>
            <a:spLocks noChangeArrowheads="1"/>
          </p:cNvSpPr>
          <p:nvPr/>
        </p:nvSpPr>
        <p:spPr bwMode="auto">
          <a:xfrm>
            <a:off x="10130532" y="5937095"/>
            <a:ext cx="26277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pl-PL" sz="900" b="1" dirty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pl-PL" sz="900" b="1" dirty="0">
                <a:solidFill>
                  <a:prstClr val="white"/>
                </a:solidFill>
                <a:cs typeface="Arial" pitchFamily="34" charset="0"/>
              </a:rPr>
            </a:br>
            <a:r>
              <a:rPr lang="pl-PL" sz="900" b="1" dirty="0">
                <a:solidFill>
                  <a:prstClr val="white"/>
                </a:solidFill>
                <a:cs typeface="Arial" pitchFamily="34" charset="0"/>
              </a:rPr>
              <a:t>„Seksualność Polaków 2017”</a:t>
            </a:r>
            <a:br>
              <a:rPr lang="pl-PL" sz="900" b="1" dirty="0">
                <a:solidFill>
                  <a:prstClr val="white"/>
                </a:solidFill>
                <a:cs typeface="Arial" pitchFamily="34" charset="0"/>
              </a:rPr>
            </a:br>
            <a:r>
              <a:rPr lang="pl-PL" sz="900" dirty="0">
                <a:solidFill>
                  <a:prstClr val="white"/>
                </a:solidFill>
                <a:cs typeface="Arial" pitchFamily="34" charset="0"/>
              </a:rPr>
              <a:t>Badanie Zbigniewa Izdebskiego </a:t>
            </a:r>
          </a:p>
          <a:p>
            <a:pPr>
              <a:defRPr/>
            </a:pPr>
            <a:r>
              <a:rPr lang="pl-PL" sz="900" dirty="0">
                <a:solidFill>
                  <a:prstClr val="white"/>
                </a:solidFill>
                <a:cs typeface="Arial" pitchFamily="34" charset="0"/>
              </a:rPr>
              <a:t>i Polpharmy</a:t>
            </a:r>
            <a:br>
              <a:rPr lang="pl-PL" sz="900" dirty="0">
                <a:solidFill>
                  <a:prstClr val="white"/>
                </a:solidFill>
                <a:cs typeface="Arial" pitchFamily="34" charset="0"/>
              </a:rPr>
            </a:br>
            <a:r>
              <a:rPr lang="pl-PL" sz="900" dirty="0">
                <a:solidFill>
                  <a:prstClr val="white"/>
                </a:solidFill>
                <a:cs typeface="Arial" pitchFamily="34" charset="0"/>
              </a:rPr>
              <a:t>Wykonawca: IQS</a:t>
            </a:r>
            <a:br>
              <a:rPr lang="pl-PL" sz="900" dirty="0">
                <a:solidFill>
                  <a:prstClr val="white"/>
                </a:solidFill>
                <a:cs typeface="Arial" pitchFamily="34" charset="0"/>
              </a:rPr>
            </a:br>
            <a:endParaRPr lang="pl-PL" sz="900" dirty="0">
              <a:solidFill>
                <a:prstClr val="white"/>
              </a:solidFill>
              <a:cs typeface="Arial" pitchFamily="34" charset="0"/>
            </a:endParaRPr>
          </a:p>
        </p:txBody>
      </p:sp>
      <p:cxnSp>
        <p:nvCxnSpPr>
          <p:cNvPr id="19" name="Łącznik prosty ze strzałką 18"/>
          <p:cNvCxnSpPr/>
          <p:nvPr/>
        </p:nvCxnSpPr>
        <p:spPr>
          <a:xfrm>
            <a:off x="1519518" y="2891118"/>
            <a:ext cx="531066" cy="11160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>
            <a:off x="4679576" y="2931459"/>
            <a:ext cx="510137" cy="11374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>
            <a:off x="7893424" y="2891118"/>
            <a:ext cx="524863" cy="19548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8"/>
          <p:cNvSpPr txBox="1">
            <a:spLocks noChangeArrowheads="1"/>
          </p:cNvSpPr>
          <p:nvPr/>
        </p:nvSpPr>
        <p:spPr bwMode="auto">
          <a:xfrm rot="16200000">
            <a:off x="879740" y="4538805"/>
            <a:ext cx="17092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l-PL" sz="1200" kern="0" dirty="0">
                <a:solidFill>
                  <a:srgbClr val="999999"/>
                </a:solidFill>
              </a:rPr>
              <a:t>inna forma pytania</a:t>
            </a:r>
            <a:endParaRPr lang="pl-PL" sz="900" kern="0" dirty="0">
              <a:solidFill>
                <a:srgbClr val="999999"/>
              </a:solidFill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 rot="16200000">
            <a:off x="4075592" y="4538805"/>
            <a:ext cx="17092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l-PL" sz="1200" kern="0" dirty="0">
                <a:solidFill>
                  <a:srgbClr val="999999"/>
                </a:solidFill>
              </a:rPr>
              <a:t>inna forma pytania</a:t>
            </a:r>
            <a:endParaRPr lang="pl-PL" sz="900" kern="0" dirty="0">
              <a:solidFill>
                <a:srgbClr val="999999"/>
              </a:solidFill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 rot="16200000">
            <a:off x="7326088" y="4538805"/>
            <a:ext cx="17092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l-PL" sz="1200" kern="0" dirty="0">
                <a:solidFill>
                  <a:srgbClr val="999999"/>
                </a:solidFill>
              </a:rPr>
              <a:t>inna forma pytania</a:t>
            </a:r>
            <a:endParaRPr lang="pl-PL" sz="900" kern="0" dirty="0">
              <a:solidFill>
                <a:srgbClr val="9999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159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Średni czas gry wstępnej i trwania stosunku seksualnego</a:t>
            </a:r>
          </a:p>
        </p:txBody>
      </p:sp>
      <p:graphicFrame>
        <p:nvGraphicFramePr>
          <p:cNvPr id="17" name="Wykres 13"/>
          <p:cNvGraphicFramePr>
            <a:graphicFrameLocks/>
          </p:cNvGraphicFramePr>
          <p:nvPr/>
        </p:nvGraphicFramePr>
        <p:xfrm>
          <a:off x="395287" y="2160588"/>
          <a:ext cx="9374187" cy="3744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239052" y="1667934"/>
            <a:ext cx="11001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l-PL"/>
            </a:defPPr>
            <a:lvl1pPr marR="0" lvl="0" indent="0" algn="ctr" eaLnBrk="0" fontAlgn="auto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</a:defRPr>
            </a:lvl1pPr>
          </a:lstStyle>
          <a:p>
            <a:r>
              <a:rPr lang="pl-PL" dirty="0"/>
              <a:t>gra wstępna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7111998" y="1682448"/>
            <a:ext cx="19115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l-PL" sz="1200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stosunek </a:t>
            </a:r>
            <a:br>
              <a:rPr lang="pl-PL" sz="1200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</a:br>
            <a:r>
              <a:rPr lang="pl-PL" sz="1200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(bez gry wstępnej)</a:t>
            </a:r>
            <a:endParaRPr lang="pl-PL" sz="900" kern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494226" y="2133600"/>
            <a:ext cx="4397090" cy="374491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9999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l-PL" kern="0">
              <a:solidFill>
                <a:sysClr val="windowText" lastClr="000000"/>
              </a:solidFill>
            </a:endParaRP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5297713" y="2133600"/>
            <a:ext cx="4442733" cy="374491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>
                <a:lumMod val="65000"/>
                <a:lumOff val="35000"/>
              </a:srgbClr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l-PL" kern="0">
              <a:solidFill>
                <a:sysClr val="windowText" lastClr="000000"/>
              </a:solidFill>
            </a:endParaRPr>
          </a:p>
        </p:txBody>
      </p:sp>
      <p:grpSp>
        <p:nvGrpSpPr>
          <p:cNvPr id="3" name="Grupa 21"/>
          <p:cNvGrpSpPr>
            <a:grpSpLocks noChangeAspect="1"/>
          </p:cNvGrpSpPr>
          <p:nvPr/>
        </p:nvGrpSpPr>
        <p:grpSpPr>
          <a:xfrm>
            <a:off x="8792405" y="1687361"/>
            <a:ext cx="1008112" cy="1008112"/>
            <a:chOff x="4499992" y="1628800"/>
            <a:chExt cx="1117600" cy="1117600"/>
          </a:xfrm>
        </p:grpSpPr>
        <p:pic>
          <p:nvPicPr>
            <p:cNvPr id="23" name="Picture 35" descr="zegar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9992" y="1628800"/>
              <a:ext cx="1117600" cy="111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Line 36"/>
            <p:cNvSpPr>
              <a:spLocks noChangeShapeType="1"/>
            </p:cNvSpPr>
            <p:nvPr/>
          </p:nvSpPr>
          <p:spPr bwMode="auto">
            <a:xfrm flipV="1">
              <a:off x="5069904" y="1681188"/>
              <a:ext cx="0" cy="504825"/>
            </a:xfrm>
            <a:prstGeom prst="line">
              <a:avLst/>
            </a:prstGeom>
            <a:noFill/>
            <a:ln w="25400">
              <a:solidFill>
                <a:srgbClr val="FF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pl-PL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Line 37"/>
            <p:cNvSpPr>
              <a:spLocks noChangeShapeType="1"/>
            </p:cNvSpPr>
            <p:nvPr/>
          </p:nvSpPr>
          <p:spPr bwMode="auto">
            <a:xfrm flipV="1">
              <a:off x="5069904" y="2165742"/>
              <a:ext cx="513275" cy="10747"/>
            </a:xfrm>
            <a:prstGeom prst="line">
              <a:avLst/>
            </a:prstGeom>
            <a:noFill/>
            <a:ln w="25400">
              <a:solidFill>
                <a:srgbClr val="FF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pl-PL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27" name="Picture 35" descr="zegar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056" y="1700808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Line 39"/>
          <p:cNvSpPr>
            <a:spLocks noChangeShapeType="1"/>
          </p:cNvSpPr>
          <p:nvPr/>
        </p:nvSpPr>
        <p:spPr bwMode="auto">
          <a:xfrm flipV="1">
            <a:off x="872136" y="1748064"/>
            <a:ext cx="0" cy="455369"/>
          </a:xfrm>
          <a:prstGeom prst="line">
            <a:avLst/>
          </a:prstGeom>
          <a:noFill/>
          <a:ln w="25400">
            <a:solidFill>
              <a:srgbClr val="FF0099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pl-PL" kern="0">
              <a:solidFill>
                <a:sysClr val="windowText" lastClr="000000"/>
              </a:solidFill>
            </a:endParaRPr>
          </a:p>
        </p:txBody>
      </p:sp>
      <p:sp>
        <p:nvSpPr>
          <p:cNvPr id="29" name="Line 40"/>
          <p:cNvSpPr>
            <a:spLocks noChangeShapeType="1"/>
          </p:cNvSpPr>
          <p:nvPr/>
        </p:nvSpPr>
        <p:spPr bwMode="auto">
          <a:xfrm>
            <a:off x="872136" y="2194840"/>
            <a:ext cx="423264" cy="2259"/>
          </a:xfrm>
          <a:prstGeom prst="line">
            <a:avLst/>
          </a:prstGeom>
          <a:noFill/>
          <a:ln w="25400">
            <a:solidFill>
              <a:srgbClr val="FF0099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pl-PL" kern="0">
              <a:solidFill>
                <a:sysClr val="windowText" lastClr="000000"/>
              </a:solidFill>
            </a:endParaRPr>
          </a:p>
        </p:txBody>
      </p:sp>
      <p:sp>
        <p:nvSpPr>
          <p:cNvPr id="30" name="Symbol zastępczy tekstu 6"/>
          <p:cNvSpPr>
            <a:spLocks noGrp="1"/>
          </p:cNvSpPr>
          <p:nvPr>
            <p:ph type="body" sz="half" idx="2"/>
          </p:nvPr>
        </p:nvSpPr>
        <p:spPr>
          <a:xfrm>
            <a:off x="152400" y="917389"/>
            <a:ext cx="9182100" cy="762000"/>
          </a:xfrm>
        </p:spPr>
        <p:txBody>
          <a:bodyPr/>
          <a:lstStyle/>
          <a:p>
            <a:r>
              <a:rPr lang="pl-PL" altLang="pl-PL" dirty="0">
                <a:solidFill>
                  <a:schemeClr val="tx2"/>
                </a:solidFill>
                <a:cs typeface="Arial" charset="0"/>
              </a:rPr>
              <a:t>Jak długo zazwyczaj trwa Pana(i) akt seksualny, czyli czas od rozpoczęcia gry wstępnej do zakończenia stosunku?                                                            </a:t>
            </a:r>
            <a:endParaRPr lang="en-US" dirty="0"/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 rot="16200000">
            <a:off x="105040" y="4538805"/>
            <a:ext cx="17092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l-PL" sz="1200" kern="0" dirty="0">
                <a:solidFill>
                  <a:srgbClr val="999999"/>
                </a:solidFill>
              </a:rPr>
              <a:t>brak pytania</a:t>
            </a:r>
            <a:endParaRPr lang="pl-PL" sz="900" kern="0" dirty="0">
              <a:solidFill>
                <a:srgbClr val="999999"/>
              </a:solidFill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 rot="16200000">
            <a:off x="879740" y="4538805"/>
            <a:ext cx="17092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l-PL" sz="1200" kern="0" dirty="0">
                <a:solidFill>
                  <a:srgbClr val="999999"/>
                </a:solidFill>
              </a:rPr>
              <a:t>  brak pytania</a:t>
            </a:r>
            <a:endParaRPr lang="pl-PL" sz="900" kern="0" dirty="0">
              <a:solidFill>
                <a:srgbClr val="999999"/>
              </a:solidFill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6051550" y="3751406"/>
            <a:ext cx="17092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l-PL" sz="1200" kern="0" dirty="0">
                <a:solidFill>
                  <a:srgbClr val="999999"/>
                </a:solidFill>
              </a:rPr>
              <a:t>*</a:t>
            </a:r>
            <a:endParaRPr lang="pl-PL" sz="900" kern="0" dirty="0">
              <a:solidFill>
                <a:srgbClr val="999999"/>
              </a:solidFill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6442340" y="5899150"/>
            <a:ext cx="332713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l-PL" sz="1050" kern="0" dirty="0">
                <a:solidFill>
                  <a:srgbClr val="999999"/>
                </a:solidFill>
              </a:rPr>
              <a:t> * pytano tylko długość stosunku bez rozróżnienia na jego etapy</a:t>
            </a:r>
            <a:endParaRPr lang="pl-PL" sz="700" kern="0" dirty="0">
              <a:solidFill>
                <a:srgbClr val="999999"/>
              </a:solidFill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3384550" y="64323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altLang="pl-PL" sz="1400" dirty="0">
                <a:solidFill>
                  <a:srgbClr val="FF0101"/>
                </a:solidFill>
                <a:cs typeface="Arial" charset="0"/>
              </a:rPr>
              <a:t>populacja w wieku 18-49</a:t>
            </a:r>
            <a:r>
              <a:rPr lang="pl-PL" altLang="pl-PL" dirty="0">
                <a:solidFill>
                  <a:srgbClr val="44546A"/>
                </a:solidFill>
                <a:cs typeface="Arial" charset="0"/>
              </a:rPr>
              <a:t/>
            </a:r>
            <a:br>
              <a:rPr lang="pl-PL" altLang="pl-PL" dirty="0">
                <a:solidFill>
                  <a:srgbClr val="44546A"/>
                </a:solidFill>
                <a:cs typeface="Arial" charset="0"/>
              </a:rPr>
            </a:b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34" name="Rectangle 67"/>
          <p:cNvSpPr>
            <a:spLocks noChangeArrowheads="1"/>
          </p:cNvSpPr>
          <p:nvPr/>
        </p:nvSpPr>
        <p:spPr bwMode="auto">
          <a:xfrm>
            <a:off x="10130532" y="5937095"/>
            <a:ext cx="26277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pl-PL" sz="900" b="1" dirty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pl-PL" sz="900" b="1" dirty="0">
                <a:solidFill>
                  <a:prstClr val="white"/>
                </a:solidFill>
                <a:cs typeface="Arial" pitchFamily="34" charset="0"/>
              </a:rPr>
            </a:br>
            <a:r>
              <a:rPr lang="pl-PL" sz="900" b="1" dirty="0">
                <a:solidFill>
                  <a:prstClr val="white"/>
                </a:solidFill>
                <a:cs typeface="Arial" pitchFamily="34" charset="0"/>
              </a:rPr>
              <a:t>„Seksualność Polaków 2017”</a:t>
            </a:r>
            <a:br>
              <a:rPr lang="pl-PL" sz="900" b="1" dirty="0">
                <a:solidFill>
                  <a:prstClr val="white"/>
                </a:solidFill>
                <a:cs typeface="Arial" pitchFamily="34" charset="0"/>
              </a:rPr>
            </a:br>
            <a:r>
              <a:rPr lang="pl-PL" sz="900" dirty="0">
                <a:solidFill>
                  <a:prstClr val="white"/>
                </a:solidFill>
                <a:cs typeface="Arial" pitchFamily="34" charset="0"/>
              </a:rPr>
              <a:t>Badanie Zbigniewa Izdebskiego </a:t>
            </a:r>
          </a:p>
          <a:p>
            <a:pPr>
              <a:defRPr/>
            </a:pPr>
            <a:r>
              <a:rPr lang="pl-PL" sz="900" dirty="0">
                <a:solidFill>
                  <a:prstClr val="white"/>
                </a:solidFill>
                <a:cs typeface="Arial" pitchFamily="34" charset="0"/>
              </a:rPr>
              <a:t>i Polpharmy</a:t>
            </a:r>
            <a:br>
              <a:rPr lang="pl-PL" sz="900" dirty="0">
                <a:solidFill>
                  <a:prstClr val="white"/>
                </a:solidFill>
                <a:cs typeface="Arial" pitchFamily="34" charset="0"/>
              </a:rPr>
            </a:br>
            <a:r>
              <a:rPr lang="pl-PL" sz="900" dirty="0">
                <a:solidFill>
                  <a:prstClr val="white"/>
                </a:solidFill>
                <a:cs typeface="Arial" pitchFamily="34" charset="0"/>
              </a:rPr>
              <a:t>Wykonawca: IQS</a:t>
            </a:r>
            <a:br>
              <a:rPr lang="pl-PL" sz="900" dirty="0">
                <a:solidFill>
                  <a:prstClr val="white"/>
                </a:solidFill>
                <a:cs typeface="Arial" pitchFamily="34" charset="0"/>
              </a:rPr>
            </a:br>
            <a:endParaRPr lang="pl-PL" sz="9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 rot="16200000">
            <a:off x="5045746" y="4538805"/>
            <a:ext cx="17092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l-PL" sz="1200" kern="0" dirty="0">
                <a:solidFill>
                  <a:srgbClr val="999999"/>
                </a:solidFill>
              </a:rPr>
              <a:t>brak pytania</a:t>
            </a:r>
            <a:endParaRPr lang="pl-PL" sz="900" kern="0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1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DY" val="CLM_2"/>
  <p:tag name="COLORED" val="FALSE"/>
  <p:tag name="SLIDE" val="body"/>
  <p:tag name="KLEUR" val="roz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" val="body"/>
  <p:tag name="KLEUR" val="roze"/>
  <p:tag name="COLORED" val="false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zentacja1.pptx" id="{52A663B9-6645-4F9F-B20E-62F9EBC7E898}" vid="{30FF8D2C-AD10-43B2-91A7-2F28B3223845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zentacja1.pptx" id="{52A663B9-6645-4F9F-B20E-62F9EBC7E898}" vid="{30FF8D2C-AD10-43B2-91A7-2F28B3223845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oze achtergrond 1">
    <a:dk1>
      <a:srgbClr val="FFFFFF"/>
    </a:dk1>
    <a:lt1>
      <a:srgbClr val="FFFFFF"/>
    </a:lt1>
    <a:dk2>
      <a:srgbClr val="000000"/>
    </a:dk2>
    <a:lt2>
      <a:srgbClr val="999999"/>
    </a:lt2>
    <a:accent1>
      <a:srgbClr val="FF0099"/>
    </a:accent1>
    <a:accent2>
      <a:srgbClr val="FF0099"/>
    </a:accent2>
    <a:accent3>
      <a:srgbClr val="FFFFFF"/>
    </a:accent3>
    <a:accent4>
      <a:srgbClr val="DADADA"/>
    </a:accent4>
    <a:accent5>
      <a:srgbClr val="FFAACA"/>
    </a:accent5>
    <a:accent6>
      <a:srgbClr val="E7008A"/>
    </a:accent6>
    <a:hlink>
      <a:srgbClr val="E6E6E6"/>
    </a:hlink>
    <a:folHlink>
      <a:srgbClr val="FFBFE5"/>
    </a:folHlink>
  </a:clrScheme>
  <a:fontScheme name="Roze achtergrond">
    <a:majorFont>
      <a:latin typeface="Arial"/>
      <a:ea typeface="MS PGothic"/>
      <a:cs typeface=""/>
    </a:majorFont>
    <a:minorFont>
      <a:latin typeface="Arial"/>
      <a:ea typeface="MS PGothic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Prezentacja1</Template>
  <TotalTime>1499</TotalTime>
  <Words>859</Words>
  <Application>Microsoft Office PowerPoint</Application>
  <PresentationFormat>Panoramiczny</PresentationFormat>
  <Paragraphs>249</Paragraphs>
  <Slides>20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20</vt:i4>
      </vt:variant>
    </vt:vector>
  </HeadingPairs>
  <TitlesOfParts>
    <vt:vector size="27" baseType="lpstr">
      <vt:lpstr>MS PGothic</vt:lpstr>
      <vt:lpstr>Arial</vt:lpstr>
      <vt:lpstr>Calibri</vt:lpstr>
      <vt:lpstr>Century Gothic</vt:lpstr>
      <vt:lpstr>Wingdings</vt:lpstr>
      <vt:lpstr>Motyw pakietu Office</vt:lpstr>
      <vt:lpstr>1_Motyw pakietu Office</vt:lpstr>
      <vt:lpstr> „Seksualność Polaków 2017” badanie Zbigniewa Izdebskiego i Polpharmy  MATERIAŁY DLA MEDIÓW - skrót </vt:lpstr>
      <vt:lpstr>Metodologia</vt:lpstr>
      <vt:lpstr>Różnice pokoleniowe</vt:lpstr>
      <vt:lpstr>Rola seksu  i zadowolenie z życia seksualnego</vt:lpstr>
      <vt:lpstr>Rola seksu w życiu człowieka</vt:lpstr>
      <vt:lpstr>Rola seksu w życiu człowieka</vt:lpstr>
      <vt:lpstr>Zwyczaje seksualne Polaków</vt:lpstr>
      <vt:lpstr>Aktywność seksualna w ciągu ostatniego roku </vt:lpstr>
      <vt:lpstr>Średni czas gry wstępnej i trwania stosunku seksualnego</vt:lpstr>
      <vt:lpstr>Relacje w związkach</vt:lpstr>
      <vt:lpstr>Życie seksualne w związku</vt:lpstr>
      <vt:lpstr>Seks a życie w pojedynkę</vt:lpstr>
      <vt:lpstr>Seks poza stałym związkiem </vt:lpstr>
      <vt:lpstr>Opinie na temat miłości i związków </vt:lpstr>
      <vt:lpstr>Seks poza stałym związkiem </vt:lpstr>
      <vt:lpstr>Trudności i problemy seksualne kobiet  i mężczyzn</vt:lpstr>
      <vt:lpstr>Obawy, niepokoje związane z odbyciem stosunku seksualnego </vt:lpstr>
      <vt:lpstr>Postawy wobec zaburzeń erekcji</vt:lpstr>
      <vt:lpstr>Postawy wobec orgazmu kobiet</vt:lpstr>
      <vt:lpstr>Postawy wobec zaburzeń erekcji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Pol Paulina</dc:creator>
  <cp:lastModifiedBy>Robak-Reczek Anna</cp:lastModifiedBy>
  <cp:revision>62</cp:revision>
  <dcterms:created xsi:type="dcterms:W3CDTF">2017-01-17T15:55:12Z</dcterms:created>
  <dcterms:modified xsi:type="dcterms:W3CDTF">2017-02-15T09:10:52Z</dcterms:modified>
</cp:coreProperties>
</file>